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840" r:id="rId2"/>
  </p:sldMasterIdLst>
  <p:notesMasterIdLst>
    <p:notesMasterId r:id="rId29"/>
  </p:notesMasterIdLst>
  <p:handoutMasterIdLst>
    <p:handoutMasterId r:id="rId30"/>
  </p:handoutMasterIdLst>
  <p:sldIdLst>
    <p:sldId id="1859" r:id="rId3"/>
    <p:sldId id="1720" r:id="rId4"/>
    <p:sldId id="1790" r:id="rId5"/>
    <p:sldId id="1804" r:id="rId6"/>
    <p:sldId id="1830" r:id="rId7"/>
    <p:sldId id="1833" r:id="rId8"/>
    <p:sldId id="1837" r:id="rId9"/>
    <p:sldId id="1841" r:id="rId10"/>
    <p:sldId id="1842" r:id="rId11"/>
    <p:sldId id="1851" r:id="rId12"/>
    <p:sldId id="1852" r:id="rId13"/>
    <p:sldId id="1853" r:id="rId14"/>
    <p:sldId id="1854" r:id="rId15"/>
    <p:sldId id="1809" r:id="rId16"/>
    <p:sldId id="1838" r:id="rId17"/>
    <p:sldId id="1855" r:id="rId18"/>
    <p:sldId id="1856" r:id="rId19"/>
    <p:sldId id="1857" r:id="rId20"/>
    <p:sldId id="1858" r:id="rId21"/>
    <p:sldId id="1847" r:id="rId22"/>
    <p:sldId id="1848" r:id="rId23"/>
    <p:sldId id="1768" r:id="rId24"/>
    <p:sldId id="1776" r:id="rId25"/>
    <p:sldId id="1777" r:id="rId26"/>
    <p:sldId id="1849" r:id="rId27"/>
    <p:sldId id="1779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FF00"/>
    <a:srgbClr val="92D05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79643" autoAdjust="0"/>
  </p:normalViewPr>
  <p:slideViewPr>
    <p:cSldViewPr>
      <p:cViewPr>
        <p:scale>
          <a:sx n="78" d="100"/>
          <a:sy n="78" d="100"/>
        </p:scale>
        <p:origin x="-185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4EA919F-5662-4042-A8B7-70D566A01F68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5AF275B-A442-4EDC-8537-A60BAD901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659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54CF7A-DA64-494D-86A5-C36B10C1DC4F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25DB64-F2ED-4133-A8EC-3B22B0FF1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4938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25DB64-F2ED-4133-A8EC-3B22B0FF17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10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11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12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13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FDDF2-17B6-4888-810C-01652E0CD0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3" tIns="45086" rIns="90173" bIns="45086" anchor="b"/>
          <a:lstStyle/>
          <a:p>
            <a:pPr algn="r" defTabSz="900113"/>
            <a:fld id="{6274673F-0779-48DD-A652-A1A393B05E22}" type="slidenum">
              <a:rPr lang="en-US" sz="1200">
                <a:latin typeface="Calibri" pitchFamily="34" charset="0"/>
              </a:rPr>
              <a:pPr algn="r" defTabSz="900113"/>
              <a:t>14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1675"/>
            <a:ext cx="4630737" cy="3475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9" y="4415791"/>
            <a:ext cx="5026025" cy="4188222"/>
          </a:xfrm>
          <a:noFill/>
        </p:spPr>
        <p:txBody>
          <a:bodyPr wrap="square" lIns="90173" tIns="45086" rIns="90173" bIns="4508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FDDF2-17B6-4888-810C-01652E0CD0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3" tIns="45086" rIns="90173" bIns="45086" anchor="b"/>
          <a:lstStyle/>
          <a:p>
            <a:pPr algn="r" defTabSz="900113"/>
            <a:fld id="{6274673F-0779-48DD-A652-A1A393B05E22}" type="slidenum">
              <a:rPr lang="en-US" sz="1200">
                <a:latin typeface="Calibri" pitchFamily="34" charset="0"/>
              </a:rPr>
              <a:pPr algn="r" defTabSz="900113"/>
              <a:t>15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1675"/>
            <a:ext cx="4630737" cy="3475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9" y="4415791"/>
            <a:ext cx="5026025" cy="4188222"/>
          </a:xfrm>
          <a:noFill/>
        </p:spPr>
        <p:txBody>
          <a:bodyPr wrap="square" lIns="90173" tIns="45086" rIns="90173" bIns="4508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8500"/>
            <a:ext cx="4643437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1"/>
            <a:ext cx="5486400" cy="418176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8500"/>
            <a:ext cx="4643437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1"/>
            <a:ext cx="5486400" cy="418176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8500"/>
            <a:ext cx="4643437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1"/>
            <a:ext cx="5486400" cy="418176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8500"/>
            <a:ext cx="4643437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1"/>
            <a:ext cx="5486400" cy="418176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DD6AD-E91E-4905-82CA-725825EA22F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1862"/>
          </a:xfrm>
          <a:ln/>
        </p:spPr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17576" y="4438417"/>
            <a:ext cx="5038725" cy="41972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626" tIns="44517" rIns="90626" bIns="44517"/>
          <a:lstStyle/>
          <a:p>
            <a:pPr defTabSz="901700" eaLnBrk="0" hangingPunct="0">
              <a:lnSpc>
                <a:spcPct val="90000"/>
              </a:lnSpc>
              <a:spcBef>
                <a:spcPct val="40000"/>
              </a:spcBef>
            </a:pPr>
            <a:endParaRPr lang="en-US" sz="1200" dirty="0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7389" y="4415911"/>
            <a:ext cx="5483225" cy="418281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>
              <a:defRPr/>
            </a:pPr>
            <a:fld id="{972A53DB-877E-4032-AE07-1DE3EA7CD101}" type="slidenum">
              <a:rPr lang="en-US" sz="12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3" tIns="46583" rIns="93163" bIns="46583" anchor="b"/>
          <a:lstStyle/>
          <a:p>
            <a:pPr algn="r"/>
            <a:fld id="{E95B5423-B9B5-4F83-8FE4-6E6FE5DF788A}" type="slidenum">
              <a:rPr lang="en-US" sz="1200">
                <a:latin typeface="Calibri" pitchFamily="34" charset="0"/>
              </a:rPr>
              <a:pPr algn="r"/>
              <a:t>20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06500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1" rIns="93158" bIns="46581" anchor="b"/>
          <a:lstStyle/>
          <a:p>
            <a:pPr algn="r"/>
            <a:fld id="{E20DFB0D-A5A5-4C0A-BCD5-A0C1A738A694}" type="slidenum">
              <a:rPr lang="en-US" sz="1200">
                <a:latin typeface="Calibri" pitchFamily="34" charset="0"/>
              </a:rPr>
              <a:pPr algn="r"/>
              <a:t>20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065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337" y="4416342"/>
            <a:ext cx="5488869" cy="4182907"/>
          </a:xfrm>
          <a:noFill/>
        </p:spPr>
        <p:txBody>
          <a:bodyPr wrap="square" lIns="93158" tIns="46581" rIns="93158" bIns="4658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>
              <a:defRPr/>
            </a:pPr>
            <a:fld id="{2E8FD555-4541-4A31-85A4-660E20C6AEEE}" type="slidenum">
              <a:rPr lang="en-US" sz="1200">
                <a:latin typeface="+mn-lt"/>
                <a:cs typeface="+mn-cs"/>
              </a:rPr>
              <a:pPr algn="r">
                <a:defRPr/>
              </a:pPr>
              <a:t>21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07523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3" tIns="46583" rIns="93163" bIns="46583" anchor="b"/>
          <a:lstStyle/>
          <a:p>
            <a:pPr algn="r"/>
            <a:fld id="{99AB5BC1-682A-4ED4-8E8E-3A7384976819}" type="slidenum">
              <a:rPr lang="en-US" sz="1200">
                <a:latin typeface="Calibri" pitchFamily="34" charset="0"/>
              </a:rPr>
              <a:pPr algn="r"/>
              <a:t>21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07524" name="Rectangle 7"/>
          <p:cNvSpPr txBox="1">
            <a:spLocks noGrp="1" noChangeArrowheads="1"/>
          </p:cNvSpPr>
          <p:nvPr/>
        </p:nvSpPr>
        <p:spPr bwMode="auto">
          <a:xfrm>
            <a:off x="3885120" y="8829530"/>
            <a:ext cx="2971336" cy="46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1" rIns="93158" bIns="46581" anchor="b"/>
          <a:lstStyle/>
          <a:p>
            <a:pPr algn="r"/>
            <a:fld id="{6B9FC95F-5C86-49A2-A9A1-68135A639D22}" type="slidenum">
              <a:rPr lang="en-US" sz="1200">
                <a:latin typeface="Calibri" pitchFamily="34" charset="0"/>
              </a:rPr>
              <a:pPr algn="r"/>
              <a:t>21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337" y="4416342"/>
            <a:ext cx="5488869" cy="4182907"/>
          </a:xfrm>
          <a:noFill/>
        </p:spPr>
        <p:txBody>
          <a:bodyPr wrap="square" lIns="93158" tIns="46581" rIns="93158" bIns="4658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noFill/>
        </p:spPr>
        <p:txBody>
          <a:bodyPr/>
          <a:lstStyle/>
          <a:p>
            <a:fld id="{FCF8E202-1D24-46AD-869A-9C0AA1AE4D7B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85800"/>
            <a:ext cx="4648200" cy="34861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527" y="4338639"/>
            <a:ext cx="2058191" cy="6067425"/>
          </a:xfrm>
          <a:ln/>
        </p:spPr>
        <p:txBody>
          <a:bodyPr lIns="91495" tIns="45747" rIns="91495" bIns="45747"/>
          <a:lstStyle/>
          <a:p>
            <a:pPr marL="227013" indent="-227013">
              <a:defRPr/>
            </a:pPr>
            <a:r>
              <a:rPr lang="en-US" sz="450" b="1" u="sng" dirty="0" smtClean="0"/>
              <a:t>PROFILE –  21 (RECOVERY END DATE)</a:t>
            </a:r>
          </a:p>
          <a:p>
            <a:pPr marL="227013" indent="-227013">
              <a:defRPr/>
            </a:pPr>
            <a:endParaRPr lang="en-US" sz="450" dirty="0" smtClean="0"/>
          </a:p>
          <a:p>
            <a:pPr marL="227013" indent="-227013">
              <a:defRPr/>
            </a:pPr>
            <a:r>
              <a:rPr lang="en-US" sz="450" b="1" u="sng" dirty="0" smtClean="0"/>
              <a:t>AWAITING TESTING – 6</a:t>
            </a:r>
          </a:p>
          <a:p>
            <a:pPr marL="227013" indent="-227013">
              <a:defRPr/>
            </a:pPr>
            <a:r>
              <a:rPr lang="en-US" sz="450" dirty="0" smtClean="0"/>
              <a:t>1SG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dirty="0" smtClean="0"/>
              <a:t>SFC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dirty="0" smtClean="0"/>
              <a:t>SFC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dirty="0" smtClean="0"/>
              <a:t>SSG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dirty="0" smtClean="0"/>
              <a:t>SSG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dirty="0" smtClean="0"/>
              <a:t>SPC </a:t>
            </a:r>
            <a:r>
              <a:rPr lang="en-US" sz="450" dirty="0" smtClean="0"/>
              <a:t>Last Name</a:t>
            </a:r>
            <a:endParaRPr lang="en-US" sz="450" dirty="0" smtClean="0"/>
          </a:p>
          <a:p>
            <a:pPr marL="227013" indent="-227013">
              <a:defRPr/>
            </a:pPr>
            <a:r>
              <a:rPr lang="en-US" sz="450" b="1" u="sng" dirty="0" smtClean="0"/>
              <a:t>RECORD FAILURES (7)</a:t>
            </a:r>
          </a:p>
          <a:p>
            <a:pPr marL="227013" indent="-227013">
              <a:defRPr/>
            </a:pPr>
            <a:r>
              <a:rPr lang="en-US" sz="450" b="0" u="none" dirty="0" smtClean="0"/>
              <a:t>PV2 </a:t>
            </a:r>
            <a:r>
              <a:rPr lang="en-US" sz="450" b="0" u="none" dirty="0" smtClean="0"/>
              <a:t>Last Name  </a:t>
            </a:r>
            <a:r>
              <a:rPr lang="en-US" sz="450" b="0" u="none" dirty="0" smtClean="0"/>
              <a:t>- Sit ups / Run</a:t>
            </a:r>
          </a:p>
          <a:p>
            <a:pPr marL="227013" indent="-227013">
              <a:defRPr/>
            </a:pPr>
            <a:r>
              <a:rPr lang="en-US" sz="450" b="0" u="none" dirty="0" smtClean="0"/>
              <a:t>PV2 </a:t>
            </a:r>
            <a:r>
              <a:rPr lang="en-US" sz="450" b="0" u="none" dirty="0" smtClean="0"/>
              <a:t>Last Name </a:t>
            </a:r>
            <a:r>
              <a:rPr lang="en-US" sz="450" b="0" u="none" dirty="0" smtClean="0"/>
              <a:t>– Run</a:t>
            </a:r>
          </a:p>
          <a:p>
            <a:pPr marL="227013" indent="-227013">
              <a:defRPr/>
            </a:pPr>
            <a:r>
              <a:rPr lang="en-US" sz="450" b="0" u="none" dirty="0" smtClean="0"/>
              <a:t>SPC </a:t>
            </a:r>
            <a:r>
              <a:rPr lang="en-US" sz="450" b="0" u="none" dirty="0" smtClean="0"/>
              <a:t>Last Name </a:t>
            </a:r>
            <a:r>
              <a:rPr lang="en-US" sz="450" b="0" u="none" dirty="0" smtClean="0"/>
              <a:t>– Run</a:t>
            </a:r>
          </a:p>
          <a:p>
            <a:pPr marL="227013" indent="-227013">
              <a:defRPr/>
            </a:pPr>
            <a:r>
              <a:rPr lang="en-US" sz="450" b="0" u="none" dirty="0" smtClean="0"/>
              <a:t>PFC</a:t>
            </a:r>
            <a:r>
              <a:rPr lang="en-US" sz="450" b="0" u="none" baseline="0" dirty="0" smtClean="0"/>
              <a:t> </a:t>
            </a:r>
            <a:r>
              <a:rPr lang="en-US" sz="450" b="0" u="none" baseline="0" dirty="0" smtClean="0"/>
              <a:t>Last Name </a:t>
            </a:r>
            <a:r>
              <a:rPr lang="en-US" sz="450" b="0" u="none" baseline="0" dirty="0" smtClean="0"/>
              <a:t>– Run</a:t>
            </a:r>
          </a:p>
          <a:p>
            <a:pPr marL="227013" indent="-227013">
              <a:defRPr/>
            </a:pPr>
            <a:r>
              <a:rPr lang="en-US" sz="450" b="0" u="none" baseline="0" dirty="0" smtClean="0"/>
              <a:t>PFC </a:t>
            </a:r>
            <a:r>
              <a:rPr lang="en-US" sz="450" b="0" u="none" baseline="0" dirty="0" smtClean="0"/>
              <a:t>Last Name </a:t>
            </a:r>
            <a:r>
              <a:rPr lang="en-US" sz="450" b="0" u="none" baseline="0" dirty="0" smtClean="0"/>
              <a:t>– Run</a:t>
            </a:r>
          </a:p>
          <a:p>
            <a:pPr marL="227013" indent="-227013">
              <a:defRPr/>
            </a:pPr>
            <a:r>
              <a:rPr lang="en-US" sz="450" b="0" u="none" baseline="0" dirty="0" smtClean="0"/>
              <a:t>SPC </a:t>
            </a:r>
            <a:r>
              <a:rPr lang="en-US" sz="450" b="0" u="none" baseline="0" dirty="0" smtClean="0"/>
              <a:t>Last Name </a:t>
            </a:r>
            <a:r>
              <a:rPr lang="en-US" sz="450" b="0" u="none" baseline="0" dirty="0" smtClean="0"/>
              <a:t>– Run</a:t>
            </a:r>
          </a:p>
          <a:p>
            <a:pPr marL="227013" indent="-227013">
              <a:defRPr/>
            </a:pPr>
            <a:r>
              <a:rPr lang="en-US" sz="450" b="0" u="none" baseline="0" dirty="0" smtClean="0"/>
              <a:t>PV2 </a:t>
            </a:r>
            <a:r>
              <a:rPr lang="en-US" sz="450" b="0" u="none" baseline="0" dirty="0" smtClean="0"/>
              <a:t>Last Name </a:t>
            </a:r>
            <a:r>
              <a:rPr lang="en-US" sz="450" b="0" u="none" baseline="0" dirty="0" smtClean="0"/>
              <a:t>Sit Ups / Run</a:t>
            </a:r>
          </a:p>
          <a:p>
            <a:pPr marL="227013" indent="-227013">
              <a:defRPr/>
            </a:pPr>
            <a:endParaRPr lang="en-US" sz="450" b="0" u="none" dirty="0" smtClean="0"/>
          </a:p>
          <a:p>
            <a:pPr marL="227013" indent="-227013">
              <a:lnSpc>
                <a:spcPct val="90000"/>
              </a:lnSpc>
              <a:defRPr/>
            </a:pPr>
            <a:endParaRPr lang="en-US" sz="450" dirty="0" smtClean="0"/>
          </a:p>
          <a:p>
            <a:pPr marL="227013" indent="-227013">
              <a:lnSpc>
                <a:spcPct val="90000"/>
              </a:lnSpc>
              <a:defRPr/>
            </a:pPr>
            <a:endParaRPr lang="en-US" sz="600" b="1" dirty="0" smtClean="0"/>
          </a:p>
          <a:p>
            <a:pPr marL="227013" indent="-227013">
              <a:defRPr/>
            </a:pPr>
            <a:endParaRPr lang="en-US" sz="600" dirty="0" smtClean="0"/>
          </a:p>
          <a:p>
            <a:pPr marL="227013" indent="-227013">
              <a:defRPr/>
            </a:pPr>
            <a:endParaRPr lang="en-US" sz="600" dirty="0" smtClean="0"/>
          </a:p>
          <a:p>
            <a:pPr marL="227013" indent="-227013">
              <a:defRPr/>
            </a:pPr>
            <a:endParaRPr lang="en-US" sz="600" dirty="0" smtClean="0"/>
          </a:p>
          <a:p>
            <a:pPr marL="227013" indent="-227013">
              <a:defRPr/>
            </a:pPr>
            <a:endParaRPr lang="en-US" dirty="0" smtClean="0"/>
          </a:p>
          <a:p>
            <a:pPr marL="227013" indent="-227013">
              <a:defRPr/>
            </a:pPr>
            <a:r>
              <a:rPr lang="en-US" dirty="0" smtClean="0"/>
              <a:t>	</a:t>
            </a:r>
          </a:p>
          <a:p>
            <a:pPr marL="227013" indent="-227013">
              <a:defRPr/>
            </a:pPr>
            <a:r>
              <a:rPr lang="en-US" dirty="0" smtClean="0"/>
              <a:t>	</a:t>
            </a:r>
          </a:p>
          <a:p>
            <a:pPr marL="227013" indent="-227013">
              <a:defRPr/>
            </a:pPr>
            <a:endParaRPr lang="en-US" dirty="0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733536" y="4338639"/>
            <a:ext cx="2058191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9" tIns="45384" rIns="90769" bIns="45384"/>
          <a:lstStyle/>
          <a:p>
            <a:pPr marL="227013" indent="-227013">
              <a:spcBef>
                <a:spcPct val="30000"/>
              </a:spcBef>
            </a:pPr>
            <a:r>
              <a:rPr lang="en-US" sz="600" b="1" u="sng" dirty="0"/>
              <a:t>Overweight – 10</a:t>
            </a:r>
          </a:p>
          <a:p>
            <a:pPr marL="227013" indent="-227013">
              <a:spcBef>
                <a:spcPct val="30000"/>
              </a:spcBef>
            </a:pPr>
            <a:r>
              <a:rPr lang="en-US" sz="600" dirty="0"/>
              <a:t>WARD, M (PENDING MEB)</a:t>
            </a:r>
          </a:p>
          <a:p>
            <a:pPr marL="227013" indent="-227013">
              <a:spcBef>
                <a:spcPct val="30000"/>
              </a:spcBef>
            </a:pPr>
            <a:r>
              <a:rPr lang="en-US" sz="600" dirty="0"/>
              <a:t>MIKOLAJCZYK, M 24% (+2)</a:t>
            </a:r>
          </a:p>
          <a:p>
            <a:pPr marL="227013" indent="-227013">
              <a:spcBef>
                <a:spcPct val="30000"/>
              </a:spcBef>
            </a:pPr>
            <a:r>
              <a:rPr lang="en-US" sz="600" dirty="0"/>
              <a:t>EARLY 30% (+8) </a:t>
            </a:r>
          </a:p>
          <a:p>
            <a:pPr marL="227013" indent="-227013">
              <a:spcBef>
                <a:spcPct val="30000"/>
              </a:spcBef>
            </a:pPr>
            <a:r>
              <a:rPr lang="en-US" sz="600" dirty="0"/>
              <a:t>PLUNKETT 35% (+13)</a:t>
            </a:r>
          </a:p>
          <a:p>
            <a:pPr marL="227013" indent="-227013">
              <a:spcBef>
                <a:spcPct val="30000"/>
              </a:spcBef>
            </a:pPr>
            <a:r>
              <a:rPr lang="en-US" sz="600" dirty="0"/>
              <a:t>PELKY, JEFFERSON 27% (+3)</a:t>
            </a:r>
          </a:p>
          <a:p>
            <a:pPr marL="227013" indent="-227013"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b="1" u="sng" dirty="0"/>
              <a:t>Fitness Badge – 17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1SG BURTON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CAEWOOD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PRICE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SABUNG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BREAUX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CAJINA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HILL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DAVIS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WILEY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NORTON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KREEGER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HALE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OROZCO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SMITH, J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VOELKEL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r>
              <a:rPr lang="en-US" sz="600" dirty="0"/>
              <a:t>MCDOWELL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</a:pPr>
            <a:r>
              <a:rPr lang="en-US" sz="600" b="1" u="sng" dirty="0"/>
              <a:t>THESE SOLDIERS WERE REMOVED FROM STATS DUE TO CLEARING THE COMPANY: (2)</a:t>
            </a:r>
          </a:p>
          <a:p>
            <a:pPr marL="227013" indent="-227013"/>
            <a:r>
              <a:rPr lang="en-US" sz="600" dirty="0"/>
              <a:t>SHAFFRAN (DETACHED)</a:t>
            </a:r>
          </a:p>
          <a:p>
            <a:pPr marL="227013" indent="-227013"/>
            <a:r>
              <a:rPr lang="en-US" sz="600" dirty="0"/>
              <a:t>MIKOLAJCZYK, C (DETACHED)</a:t>
            </a:r>
          </a:p>
          <a:p>
            <a:pPr marL="227013" indent="-227013"/>
            <a:r>
              <a:rPr lang="en-US" sz="600" dirty="0"/>
              <a:t>CARPIO (PCS)</a:t>
            </a:r>
          </a:p>
          <a:p>
            <a:pPr marL="227013" indent="-227013"/>
            <a:r>
              <a:rPr lang="en-US" sz="600" dirty="0"/>
              <a:t>DOVE, A (ETS)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lnSpc>
                <a:spcPct val="90000"/>
              </a:lnSpc>
              <a:spcBef>
                <a:spcPct val="30000"/>
              </a:spcBef>
            </a:pPr>
            <a:endParaRPr lang="en-US" sz="600" dirty="0"/>
          </a:p>
          <a:p>
            <a:pPr marL="227013" indent="-227013">
              <a:spcBef>
                <a:spcPct val="30000"/>
              </a:spcBef>
            </a:pPr>
            <a:endParaRPr lang="en-US" sz="600" dirty="0"/>
          </a:p>
          <a:p>
            <a:pPr marL="227013" indent="-227013">
              <a:spcBef>
                <a:spcPct val="30000"/>
              </a:spcBef>
            </a:pPr>
            <a:endParaRPr lang="en-US" sz="600" dirty="0"/>
          </a:p>
          <a:p>
            <a:pPr marL="227013" indent="-227013">
              <a:spcBef>
                <a:spcPct val="30000"/>
              </a:spcBef>
            </a:pPr>
            <a:endParaRPr lang="en-US" sz="6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noFill/>
        </p:spPr>
        <p:txBody>
          <a:bodyPr/>
          <a:lstStyle/>
          <a:p>
            <a:fld id="{F898ACC3-C8AD-4BEE-820F-659AB7E7A00C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8500"/>
            <a:ext cx="4635500" cy="3476625"/>
          </a:xfrm>
          <a:ln/>
        </p:spPr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565843" y="4222750"/>
            <a:ext cx="1835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48" tIns="45025" rIns="90048" bIns="45025">
            <a:spAutoFit/>
          </a:bodyPr>
          <a:lstStyle/>
          <a:p>
            <a:pPr defTabSz="898525"/>
            <a:endParaRPr lang="en-US" sz="1200" dirty="0">
              <a:latin typeface="Times New Roman" pitchFamily="18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98580" y="5924550"/>
            <a:ext cx="1835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48" tIns="45025" rIns="90048" bIns="45025">
            <a:spAutoFit/>
          </a:bodyPr>
          <a:lstStyle/>
          <a:p>
            <a:pPr defTabSz="898525"/>
            <a:endParaRPr lang="en-US" sz="1200" dirty="0">
              <a:latin typeface="Times New Roman" pitchFamily="18" charset="0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902983" y="4425951"/>
            <a:ext cx="105361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8161" tIns="44081" rIns="88161" bIns="44081">
            <a:spAutoFit/>
          </a:bodyPr>
          <a:lstStyle/>
          <a:p>
            <a:pPr algn="ctr" defTabSz="881063"/>
            <a:r>
              <a:rPr lang="en-US" sz="2400" dirty="0">
                <a:latin typeface="Calibri" pitchFamily="34" charset="0"/>
              </a:rPr>
              <a:t>	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836882" y="4421188"/>
            <a:ext cx="2744781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72" tIns="45485" rIns="90972" bIns="45485">
            <a:spAutoFit/>
          </a:bodyPr>
          <a:lstStyle/>
          <a:p>
            <a:pPr defTabSz="906463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57201" y="4343401"/>
            <a:ext cx="5943599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72" tIns="45485" rIns="90972" bIns="45485">
            <a:spAutoFit/>
          </a:bodyPr>
          <a:lstStyle/>
          <a:p>
            <a:pPr defTabSz="906463"/>
            <a:r>
              <a:rPr lang="en-US" sz="800" b="1" dirty="0">
                <a:latin typeface="Calibri" pitchFamily="34" charset="0"/>
              </a:rPr>
              <a:t>M4		M9</a:t>
            </a:r>
          </a:p>
          <a:p>
            <a:pPr defTabSz="906463"/>
            <a:r>
              <a:rPr lang="en-US" sz="800" b="1" u="sng" dirty="0">
                <a:latin typeface="Calibri" pitchFamily="34" charset="0"/>
              </a:rPr>
              <a:t>LEA – 7</a:t>
            </a:r>
            <a:r>
              <a:rPr lang="en-US" sz="800" dirty="0">
                <a:latin typeface="Calibri" pitchFamily="34" charset="0"/>
              </a:rPr>
              <a:t>		</a:t>
            </a:r>
            <a:r>
              <a:rPr lang="en-US" sz="800" b="1" u="sng" dirty="0">
                <a:latin typeface="Calibri" pitchFamily="34" charset="0"/>
              </a:rPr>
              <a:t>PROFILE /CHAPTER 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PVT CLARK		SPC WARD, T	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PV2 NORIEGA		PFC MCKINNEY		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PV2 HOLT		PFC WARD, M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PVT CESPEDES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PV2 MORRISON		</a:t>
            </a:r>
            <a:r>
              <a:rPr lang="en-US" sz="800" b="1" u="sng" dirty="0">
                <a:latin typeface="Calibri" pitchFamily="34" charset="0"/>
              </a:rPr>
              <a:t>INCOMMING SOLDIER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PVT SERVATI		PVT NEWBURY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PVT CREEKBAUM</a:t>
            </a:r>
          </a:p>
          <a:p>
            <a:pPr defTabSz="906463"/>
            <a:endParaRPr lang="en-US" sz="800" dirty="0">
              <a:latin typeface="Calibri" pitchFamily="34" charset="0"/>
            </a:endParaRPr>
          </a:p>
          <a:p>
            <a:pPr defTabSz="906463"/>
            <a:r>
              <a:rPr lang="en-US" sz="800" b="1" u="sng" dirty="0">
                <a:latin typeface="Calibri" pitchFamily="34" charset="0"/>
              </a:rPr>
              <a:t>PROFILE - 1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SPC WARD, T</a:t>
            </a:r>
          </a:p>
          <a:p>
            <a:pPr defTabSz="906463"/>
            <a:endParaRPr lang="en-US" sz="800" dirty="0">
              <a:latin typeface="Calibri" pitchFamily="34" charset="0"/>
            </a:endParaRPr>
          </a:p>
          <a:p>
            <a:pPr defTabSz="906463"/>
            <a:r>
              <a:rPr lang="en-US" sz="800" b="1" u="sng" dirty="0">
                <a:latin typeface="Calibri" pitchFamily="34" charset="0"/>
              </a:rPr>
              <a:t>CHAPTER/MEB - 2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PVT MCKINNEY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PFC WARD, M</a:t>
            </a:r>
          </a:p>
          <a:p>
            <a:pPr defTabSz="906463"/>
            <a:endParaRPr lang="en-US" sz="800" dirty="0">
              <a:latin typeface="Calibri" pitchFamily="34" charset="0"/>
            </a:endParaRPr>
          </a:p>
          <a:p>
            <a:pPr defTabSz="906463"/>
            <a:r>
              <a:rPr lang="en-US" sz="800" b="1" u="sng" dirty="0">
                <a:latin typeface="Calibri" pitchFamily="34" charset="0"/>
              </a:rPr>
              <a:t>LV/TDY - 2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SPC HAWLY</a:t>
            </a:r>
          </a:p>
          <a:p>
            <a:pPr defTabSz="906463"/>
            <a:r>
              <a:rPr lang="en-US" sz="800" dirty="0">
                <a:latin typeface="Calibri" pitchFamily="34" charset="0"/>
              </a:rPr>
              <a:t>PFC KASPER		</a:t>
            </a:r>
            <a:endParaRPr lang="en-US" dirty="0">
              <a:latin typeface="Calibri" pitchFamily="34" charset="0"/>
            </a:endParaRPr>
          </a:p>
          <a:p>
            <a:pPr defTabSz="906463"/>
            <a:r>
              <a:rPr lang="en-US" dirty="0">
                <a:latin typeface="Calibri" pitchFamily="34" charset="0"/>
              </a:rPr>
              <a:t>	</a:t>
            </a:r>
          </a:p>
          <a:p>
            <a:pPr defTabSz="906463"/>
            <a:r>
              <a:rPr lang="en-US" dirty="0">
                <a:latin typeface="Calibri" pitchFamily="34" charset="0"/>
              </a:rPr>
              <a:t>          </a:t>
            </a:r>
          </a:p>
        </p:txBody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defTabSz="906463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noFill/>
        </p:spPr>
        <p:txBody>
          <a:bodyPr/>
          <a:lstStyle/>
          <a:p>
            <a:fld id="{A727A193-928A-4AB6-89E2-2CA987FCDDD1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145373" y="4222751"/>
            <a:ext cx="44169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2" tIns="44923" rIns="89842" bIns="44923">
            <a:spAutoFit/>
          </a:bodyPr>
          <a:lstStyle/>
          <a:p>
            <a:pPr defTabSz="895350"/>
            <a:endParaRPr lang="en-US" sz="1200" dirty="0">
              <a:latin typeface="Times New Roman" pitchFamily="18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898580" y="5924550"/>
            <a:ext cx="1835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42" tIns="44923" rIns="89842" bIns="44923">
            <a:spAutoFit/>
          </a:bodyPr>
          <a:lstStyle/>
          <a:p>
            <a:pPr defTabSz="895350"/>
            <a:endParaRPr lang="en-US" sz="1200" dirty="0">
              <a:latin typeface="Times New Roman" pitchFamily="18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2893491" y="4421189"/>
            <a:ext cx="1067854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7960" tIns="43982" rIns="87960" bIns="43982">
            <a:spAutoFit/>
          </a:bodyPr>
          <a:lstStyle/>
          <a:p>
            <a:pPr algn="ctr" defTabSz="877888"/>
            <a:r>
              <a:rPr lang="en-US" sz="2400" dirty="0">
                <a:latin typeface="Calibri" pitchFamily="34" charset="0"/>
              </a:rPr>
              <a:t>	</a:t>
            </a:r>
          </a:p>
        </p:txBody>
      </p:sp>
      <p:sp>
        <p:nvSpPr>
          <p:cNvPr id="102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6882" y="4262439"/>
            <a:ext cx="5184236" cy="2778125"/>
          </a:xfrm>
          <a:noFill/>
          <a:ln/>
        </p:spPr>
        <p:txBody>
          <a:bodyPr lIns="88007" tIns="44003" rIns="88007" bIns="44003"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800" dirty="0" smtClean="0">
                <a:latin typeface="Calibri" pitchFamily="34" charset="0"/>
              </a:rPr>
              <a:t>	</a:t>
            </a: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8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800" dirty="0" smtClean="0"/>
              <a:t>                                 </a:t>
            </a:r>
            <a:r>
              <a:rPr lang="en-US" dirty="0" smtClean="0"/>
              <a:t>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                                 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3313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00" b="1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noFill/>
        </p:spPr>
        <p:txBody>
          <a:bodyPr/>
          <a:lstStyle/>
          <a:p>
            <a:fld id="{795F6ADF-69D4-4DEF-A30F-B1739D5C5380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37088" cy="34798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3" y="4416426"/>
            <a:ext cx="5026035" cy="4181475"/>
          </a:xfrm>
          <a:noFill/>
          <a:ln/>
        </p:spPr>
        <p:txBody>
          <a:bodyPr lIns="89794" tIns="44897" rIns="89794" bIns="44897"/>
          <a:lstStyle/>
          <a:p>
            <a:pPr eaLnBrk="1" hangingPunct="1"/>
            <a:r>
              <a:rPr lang="en-US" b="1" dirty="0" smtClean="0"/>
              <a:t>HAZMAT: </a:t>
            </a:r>
            <a:r>
              <a:rPr lang="en-US" dirty="0" smtClean="0"/>
              <a:t>2LT </a:t>
            </a:r>
            <a:r>
              <a:rPr lang="en-US" dirty="0" smtClean="0"/>
              <a:t>Last Name </a:t>
            </a:r>
            <a:r>
              <a:rPr lang="en-US" dirty="0" smtClean="0"/>
              <a:t>(April)</a:t>
            </a:r>
            <a:endParaRPr lang="en-US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Ammo Handler:</a:t>
            </a:r>
            <a:r>
              <a:rPr lang="en-US" dirty="0" smtClean="0"/>
              <a:t> Qualified -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SGT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</a:t>
            </a:r>
            <a:endParaRPr lang="en-US" b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Safety Officer: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1LT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Last Name,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SFC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Last Name</a:t>
            </a: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Combatives: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1SG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 SSG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Name/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Name/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PFC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Name/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PFC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</a:t>
            </a:r>
            <a:endParaRPr lang="en-US" dirty="0" smtClean="0"/>
          </a:p>
          <a:p>
            <a:pPr eaLnBrk="1" hangingPunct="1"/>
            <a:r>
              <a:rPr lang="en-US" b="1" dirty="0" smtClean="0"/>
              <a:t>CLS:</a:t>
            </a:r>
            <a:r>
              <a:rPr lang="en-US" dirty="0" smtClean="0"/>
              <a:t>. All 1</a:t>
            </a:r>
            <a:r>
              <a:rPr lang="en-US" baseline="30000" dirty="0" smtClean="0"/>
              <a:t>st</a:t>
            </a:r>
            <a:r>
              <a:rPr lang="en-US" dirty="0" smtClean="0"/>
              <a:t> PLT and 12 from HQ and 3</a:t>
            </a:r>
            <a:r>
              <a:rPr lang="en-US" baseline="30000" dirty="0" smtClean="0"/>
              <a:t>rd</a:t>
            </a:r>
            <a:r>
              <a:rPr lang="en-US" dirty="0" smtClean="0"/>
              <a:t> PLT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Small Arms Maint: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SGT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Name,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SPC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Last Name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582899-CADB-4B82-8C95-679A3600F1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0CBDE609-5E25-4754-B62E-FDB5E97709AD}" type="slidenum">
              <a:rPr lang="en-US" sz="1200">
                <a:latin typeface="Calibri" pitchFamily="34" charset="0"/>
              </a:rPr>
              <a:pPr algn="r" defTabSz="908050"/>
              <a:t>3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8075" y="696913"/>
            <a:ext cx="4646613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229" tIns="45614" rIns="91229" bIns="4561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8D001E-9B4B-4978-8D26-6CDC2E40A9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24" tIns="45612" rIns="91224" bIns="45612" anchor="b"/>
          <a:lstStyle/>
          <a:p>
            <a:pPr algn="r"/>
            <a:fld id="{39BB786F-B4C8-4353-8903-FAAB19EE199E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7988" cy="4183380"/>
          </a:xfrm>
          <a:noFill/>
        </p:spPr>
        <p:txBody>
          <a:bodyPr wrap="square" lIns="91224" tIns="45612" rIns="91224" bIns="4561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700" dirty="0" smtClean="0"/>
              <a:t>TASK 1:</a:t>
            </a:r>
          </a:p>
          <a:p>
            <a:pPr eaLnBrk="1" hangingPunct="1">
              <a:spcBef>
                <a:spcPct val="0"/>
              </a:spcBef>
            </a:pPr>
            <a:r>
              <a:rPr lang="en-US" sz="700" u="sng" dirty="0" smtClean="0"/>
              <a:t>Sustain</a:t>
            </a:r>
            <a:r>
              <a:rPr lang="en-US" sz="700" dirty="0" smtClean="0"/>
              <a:t>: an online QA/QC accomplishes essentially the same thing as doing it in the bay and it is much quicker. By only doing a quarter of the companies vehicles every week in the bay this eliminates down time by waiting outside the bay for a mechanic.</a:t>
            </a:r>
            <a:endParaRPr lang="en-US" sz="700" i="1" u="sng" dirty="0" smtClean="0"/>
          </a:p>
          <a:p>
            <a:pPr eaLnBrk="1" hangingPunct="1">
              <a:spcBef>
                <a:spcPct val="0"/>
              </a:spcBef>
            </a:pPr>
            <a:r>
              <a:rPr lang="en-US" sz="700" u="sng" dirty="0" smtClean="0"/>
              <a:t>Improve: </a:t>
            </a:r>
            <a:r>
              <a:rPr lang="en-US" sz="700" dirty="0" smtClean="0"/>
              <a:t>There were very few mechanics that ventured out to the line while the majority of the vehicles were there. Having a set of mechanics assigned to each platoon and then specifically to the bays would expedite the vehicle maintenance process.</a:t>
            </a:r>
          </a:p>
          <a:p>
            <a:pPr eaLnBrk="1" hangingPunct="1">
              <a:spcBef>
                <a:spcPct val="0"/>
              </a:spcBef>
            </a:pPr>
            <a:r>
              <a:rPr lang="en-US" sz="700" dirty="0" smtClean="0"/>
              <a:t>TASK 2:</a:t>
            </a:r>
          </a:p>
          <a:p>
            <a:pPr eaLnBrk="1" hangingPunct="1">
              <a:spcBef>
                <a:spcPct val="0"/>
              </a:spcBef>
            </a:pPr>
            <a:r>
              <a:rPr lang="en-US" sz="700" u="sng" dirty="0" smtClean="0"/>
              <a:t>Sustain:</a:t>
            </a:r>
          </a:p>
          <a:p>
            <a:pPr eaLnBrk="1" hangingPunct="1">
              <a:spcBef>
                <a:spcPct val="0"/>
              </a:spcBef>
            </a:pPr>
            <a:r>
              <a:rPr lang="en-US" sz="700" u="sng" dirty="0" smtClean="0"/>
              <a:t>Improve:</a:t>
            </a:r>
          </a:p>
          <a:p>
            <a:pPr eaLnBrk="1" hangingPunct="1">
              <a:spcBef>
                <a:spcPct val="0"/>
              </a:spcBef>
            </a:pPr>
            <a:endParaRPr lang="en-US" sz="5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5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6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7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8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2A3F3-302B-4814-8303-B8A20F92D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1" tIns="45456" rIns="90911" bIns="45456" anchor="b"/>
          <a:lstStyle/>
          <a:p>
            <a:pPr algn="r" defTabSz="908050"/>
            <a:fld id="{9A3D48C2-FCF4-480B-9368-3C130DE0E9D3}" type="slidenum">
              <a:rPr lang="en-US" sz="1200">
                <a:latin typeface="Calibri" pitchFamily="34" charset="0"/>
              </a:rPr>
              <a:pPr algn="r" defTabSz="908050"/>
              <a:t>9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9575" cy="4183380"/>
          </a:xfrm>
          <a:noFill/>
        </p:spPr>
        <p:txBody>
          <a:bodyPr wrap="square" lIns="90911" tIns="45456" rIns="90911" bIns="4545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Highlights: 	</a:t>
            </a:r>
            <a:endParaRPr lang="en-US" sz="400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9604C-A5FE-42C7-B651-EEC36AE48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9AE0-C783-460E-BCD1-2DCC2B28B7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0C5D-9090-4ED8-87AF-46DB75DAAF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524000"/>
            <a:ext cx="5111750" cy="45577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8" descr="npo00000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130175"/>
            <a:ext cx="1295400" cy="1112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818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73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7353" name="Line 9"/>
          <p:cNvSpPr>
            <a:spLocks noChangeShapeType="1"/>
          </p:cNvSpPr>
          <p:nvPr userDrawn="1"/>
        </p:nvSpPr>
        <p:spPr bwMode="auto">
          <a:xfrm>
            <a:off x="76200" y="6781800"/>
            <a:ext cx="8991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7354" name="Line 10"/>
          <p:cNvSpPr>
            <a:spLocks noChangeShapeType="1"/>
          </p:cNvSpPr>
          <p:nvPr userDrawn="1"/>
        </p:nvSpPr>
        <p:spPr bwMode="auto">
          <a:xfrm>
            <a:off x="76200" y="1371600"/>
            <a:ext cx="8991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7355" name="Line 11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1756" name="Picture 14" descr="npo00000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48600" y="87313"/>
            <a:ext cx="1204913" cy="1131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0409AE0-C783-460E-BCD1-2DCC2B28B73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12/4/2014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0A0C5D-9090-4ED8-87AF-46DB75DAAFE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8.xls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9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ve-a-Question.gif"/>
          <p:cNvPicPr>
            <a:picLocks noChangeAspect="1"/>
          </p:cNvPicPr>
          <p:nvPr/>
        </p:nvPicPr>
        <p:blipFill>
          <a:blip r:embed="rId3" cstate="print"/>
          <a:srcRect l="115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9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T+5)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(22-26 November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06908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Facilities / Work Orders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3 Generators, X-27T, X-14T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Thanksgiving Holiday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Training Holiday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447800" y="208181"/>
            <a:ext cx="6096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10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T+6)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(29 November – 3 December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06908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Maintenance: Commanders Choice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X-28T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JPQC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JPQC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BN Run, Newcomers Brief, Payday Activities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447800" y="208181"/>
            <a:ext cx="6096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11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T+7)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(6–10 December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06908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Maintenance: Weapons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Chaplain Brief, S2 Brief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M4 / M249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FRG Meeting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ACS Annex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Squad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TLC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M9 Range / Squad Movements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2 / TLC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Range Recovery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447800" y="208181"/>
            <a:ext cx="6096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12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T+8)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(13–17 December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06908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Maintenance: Commo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X-800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 Barracks Pack out / Opportunity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Barracks Pack out / Opportunity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Barracks Pack out / Opportunity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Barracks Pack out / Opportunity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Deployment Ceremony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9"/>
          <p:cNvSpPr>
            <a:spLocks noChangeShapeType="1"/>
          </p:cNvSpPr>
          <p:nvPr/>
        </p:nvSpPr>
        <p:spPr bwMode="auto">
          <a:xfrm flipV="1">
            <a:off x="1447800" y="1600200"/>
            <a:ext cx="6400800" cy="486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950912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MOS Specific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19100" y="2149475"/>
            <a:ext cx="1025525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Battle Focused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88912" y="1616075"/>
            <a:ext cx="228600" cy="228600"/>
          </a:xfrm>
          <a:prstGeom prst="diamond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2667000"/>
            <a:ext cx="228600" cy="228600"/>
          </a:xfrm>
          <a:prstGeom prst="rect">
            <a:avLst/>
          </a:prstGeom>
          <a:solidFill>
            <a:srgbClr val="B9030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085850" y="6811963"/>
            <a:ext cx="184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200" dirty="0">
              <a:latin typeface="Calibri" pitchFamily="34" charset="0"/>
            </a:endParaRPr>
          </a:p>
        </p:txBody>
      </p:sp>
      <p:sp>
        <p:nvSpPr>
          <p:cNvPr id="11276" name="Text Box 20"/>
          <p:cNvSpPr txBox="1">
            <a:spLocks noChangeArrowheads="1"/>
          </p:cNvSpPr>
          <p:nvPr/>
        </p:nvSpPr>
        <p:spPr bwMode="auto">
          <a:xfrm>
            <a:off x="1211263" y="6613525"/>
            <a:ext cx="219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 </a:t>
            </a:r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265112" y="214947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3048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HQ PLT / </a:t>
            </a:r>
            <a:r>
              <a:rPr lang="en-US" sz="2800" b="1" dirty="0">
                <a:latin typeface="+mj-lt"/>
              </a:rPr>
              <a:t>977 </a:t>
            </a:r>
          </a:p>
          <a:p>
            <a:pPr algn="ctr"/>
            <a:r>
              <a:rPr lang="en-US" sz="2800" b="1" dirty="0">
                <a:latin typeface="+mj-lt"/>
              </a:rPr>
              <a:t>STT Highlights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9622" y="2674431"/>
            <a:ext cx="1119909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BN </a:t>
            </a:r>
            <a:r>
              <a:rPr lang="en-US" sz="1000" dirty="0">
                <a:latin typeface="Calibri" pitchFamily="34" charset="0"/>
              </a:rPr>
              <a:t>Consolidated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228600" y="1828800"/>
            <a:ext cx="8534400" cy="4419600"/>
            <a:chOff x="228600" y="1828800"/>
            <a:chExt cx="8534400" cy="4419600"/>
          </a:xfrm>
        </p:grpSpPr>
        <p:grpSp>
          <p:nvGrpSpPr>
            <p:cNvPr id="58" name="Group 57"/>
            <p:cNvGrpSpPr/>
            <p:nvPr/>
          </p:nvGrpSpPr>
          <p:grpSpPr>
            <a:xfrm>
              <a:off x="228600" y="2753493"/>
              <a:ext cx="7492652" cy="3494907"/>
              <a:chOff x="1194148" y="1981200"/>
              <a:chExt cx="7492652" cy="3494907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194148" y="2895600"/>
                <a:ext cx="6197252" cy="2580507"/>
                <a:chOff x="2819400" y="1676400"/>
                <a:chExt cx="6197252" cy="2580507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2819400" y="1676400"/>
                  <a:ext cx="6197252" cy="2556799"/>
                  <a:chOff x="2819400" y="1676400"/>
                  <a:chExt cx="6197252" cy="2556799"/>
                </a:xfrm>
              </p:grpSpPr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2819400" y="1676400"/>
                    <a:ext cx="6197252" cy="2556799"/>
                    <a:chOff x="2819400" y="1715424"/>
                    <a:chExt cx="6197252" cy="2556799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2819400" y="2590800"/>
                      <a:ext cx="5029200" cy="1681423"/>
                      <a:chOff x="4343400" y="2716109"/>
                      <a:chExt cx="5029200" cy="1681423"/>
                    </a:xfrm>
                  </p:grpSpPr>
                  <p:grpSp>
                    <p:nvGrpSpPr>
                      <p:cNvPr id="56" name="Group 55"/>
                      <p:cNvGrpSpPr/>
                      <p:nvPr/>
                    </p:nvGrpSpPr>
                    <p:grpSpPr>
                      <a:xfrm>
                        <a:off x="4343400" y="3706709"/>
                        <a:ext cx="3614445" cy="690823"/>
                        <a:chOff x="5379852" y="1611754"/>
                        <a:chExt cx="3614445" cy="690823"/>
                      </a:xfrm>
                    </p:grpSpPr>
                    <p:sp>
                      <p:nvSpPr>
                        <p:cNvPr id="57" name="Text Box 3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79852" y="1611754"/>
                          <a:ext cx="2138133" cy="523220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Calibri" pitchFamily="34" charset="0"/>
                            </a:rPr>
                            <a:t>T </a:t>
                          </a:r>
                          <a:r>
                            <a:rPr lang="en-US" sz="1400" dirty="0" smtClean="0">
                              <a:latin typeface="Calibri" pitchFamily="34" charset="0"/>
                            </a:rPr>
                            <a:t>21 October 10</a:t>
                          </a:r>
                        </a:p>
                        <a:p>
                          <a:pPr algn="ctr"/>
                          <a:r>
                            <a:rPr lang="en-US" sz="1400" dirty="0" smtClean="0">
                              <a:latin typeface="Calibri" pitchFamily="34" charset="0"/>
                            </a:rPr>
                            <a:t>Bldg 8300</a:t>
                          </a:r>
                        </a:p>
                      </p:txBody>
                    </p:sp>
                    <p:sp>
                      <p:nvSpPr>
                        <p:cNvPr id="84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41697" y="2056356"/>
                          <a:ext cx="1752600" cy="24622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endParaRPr lang="en-US" sz="1000" b="1" dirty="0">
                            <a:latin typeface="Calibri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59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50482" y="3237955"/>
                        <a:ext cx="2138133" cy="523220"/>
                      </a:xfrm>
                      <a:prstGeom prst="rect">
                        <a:avLst/>
                      </a:prstGeom>
                      <a:noFill/>
                      <a:ln w="12700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T+1 </a:t>
                        </a:r>
                        <a:r>
                          <a:rPr lang="en-US" sz="1400" dirty="0" smtClean="0">
                            <a:latin typeface="Calibri" pitchFamily="34" charset="0"/>
                          </a:rPr>
                          <a:t>28 October 10</a:t>
                        </a:r>
                      </a:p>
                      <a:p>
                        <a:pPr algn="ctr"/>
                        <a:r>
                          <a:rPr lang="en-US" sz="1400" dirty="0" smtClean="0">
                            <a:latin typeface="Calibri" pitchFamily="34" charset="0"/>
                          </a:rPr>
                          <a:t>TA 3</a:t>
                        </a:r>
                      </a:p>
                    </p:txBody>
                  </p:sp>
                  <p:sp>
                    <p:nvSpPr>
                      <p:cNvPr id="60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05867" y="3617911"/>
                        <a:ext cx="1752600" cy="4001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latin typeface="Calibri" pitchFamily="34" charset="0"/>
                          </a:rPr>
                          <a:t>Determine Grid Coordinates on a Map</a:t>
                        </a:r>
                        <a:endParaRPr lang="en-US" sz="1000" b="1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86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47037" y="3618955"/>
                        <a:ext cx="182630" cy="1508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33CC33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67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31482" y="2716109"/>
                        <a:ext cx="2138133" cy="523220"/>
                      </a:xfrm>
                      <a:prstGeom prst="rect">
                        <a:avLst/>
                      </a:prstGeom>
                      <a:noFill/>
                      <a:ln w="12700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T+2 </a:t>
                        </a:r>
                        <a:r>
                          <a:rPr lang="en-US" sz="1400" dirty="0" smtClean="0">
                            <a:latin typeface="Calibri" pitchFamily="34" charset="0"/>
                          </a:rPr>
                          <a:t>4 November 10</a:t>
                        </a:r>
                      </a:p>
                      <a:p>
                        <a:pPr algn="ctr"/>
                        <a:r>
                          <a:rPr lang="en-US" sz="1400" dirty="0" smtClean="0">
                            <a:latin typeface="Calibri" pitchFamily="34" charset="0"/>
                          </a:rPr>
                          <a:t>Tennis Courts </a:t>
                        </a:r>
                        <a:r>
                          <a:rPr lang="en-US" sz="1400" dirty="0" err="1" smtClean="0">
                            <a:latin typeface="Calibri" pitchFamily="34" charset="0"/>
                          </a:rPr>
                          <a:t>Adj</a:t>
                        </a:r>
                        <a:r>
                          <a:rPr lang="en-US" sz="1400" dirty="0" smtClean="0">
                            <a:latin typeface="Calibri" pitchFamily="34" charset="0"/>
                          </a:rPr>
                          <a:t> 223</a:t>
                        </a:r>
                      </a:p>
                    </p:txBody>
                  </p:sp>
                  <p:sp>
                    <p:nvSpPr>
                      <p:cNvPr id="87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20000" y="3038975"/>
                        <a:ext cx="1752600" cy="4001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latin typeface="Calibri" pitchFamily="34" charset="0"/>
                          </a:rPr>
                          <a:t>Transport a Casualty, Evaluate a Casualty</a:t>
                        </a:r>
                        <a:endParaRPr lang="en-US" sz="1000" b="1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88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361170" y="3097109"/>
                        <a:ext cx="182630" cy="1508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33CC33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dirty="0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6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40882" y="2286000"/>
                      <a:ext cx="2138133" cy="30777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T+3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11 November 10</a:t>
                      </a:r>
                    </a:p>
                  </p:txBody>
                </p:sp>
                <p:sp>
                  <p:nvSpPr>
                    <p:cNvPr id="6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9400" y="2495490"/>
                      <a:ext cx="1752600" cy="24622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Training Holiday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90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0570" y="2553624"/>
                      <a:ext cx="182630" cy="150813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33CC33"/>
                    </a:solidFill>
                    <a:ln w="127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91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50482" y="1715424"/>
                      <a:ext cx="2138133" cy="523220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T+4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18 November 10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Bldg 8300 / 223</a:t>
                      </a:r>
                    </a:p>
                  </p:txBody>
                </p:sp>
                <p:sp>
                  <p:nvSpPr>
                    <p:cNvPr id="92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64052" y="2065875"/>
                      <a:ext cx="1752600" cy="24622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Range Recovery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93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80170" y="2096424"/>
                      <a:ext cx="182630" cy="150813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33CC33"/>
                    </a:solidFill>
                    <a:ln w="127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4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3886200"/>
                    <a:ext cx="228600" cy="235759"/>
                  </a:xfrm>
                  <a:prstGeom prst="rect">
                    <a:avLst/>
                  </a:prstGeom>
                  <a:solidFill>
                    <a:srgbClr val="B90303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46" name="Rectangle 43"/>
                <p:cNvSpPr>
                  <a:spLocks noChangeArrowheads="1"/>
                </p:cNvSpPr>
                <p:nvPr/>
              </p:nvSpPr>
              <p:spPr bwMode="auto">
                <a:xfrm>
                  <a:off x="4876800" y="4002975"/>
                  <a:ext cx="1752600" cy="2539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000" b="1" dirty="0" smtClean="0">
                      <a:latin typeface="Calibri" pitchFamily="34" charset="0"/>
                    </a:rPr>
                    <a:t> BN Consolidated</a:t>
                  </a:r>
                  <a:endParaRPr lang="en-US" sz="1000" b="1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4111030" y="1981200"/>
                <a:ext cx="4575770" cy="1026287"/>
                <a:chOff x="4111030" y="1981200"/>
                <a:chExt cx="4575770" cy="1026287"/>
              </a:xfrm>
            </p:grpSpPr>
            <p:sp>
              <p:nvSpPr>
                <p:cNvPr id="4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111030" y="2551776"/>
                  <a:ext cx="2138133" cy="30777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Calibri" pitchFamily="34" charset="0"/>
                    </a:rPr>
                    <a:t>T+5 </a:t>
                  </a:r>
                  <a:r>
                    <a:rPr lang="en-US" sz="1400" dirty="0" smtClean="0">
                      <a:latin typeface="Calibri" pitchFamily="34" charset="0"/>
                    </a:rPr>
                    <a:t>25 November 10</a:t>
                  </a:r>
                </a:p>
              </p:txBody>
            </p:sp>
            <p:sp>
              <p:nvSpPr>
                <p:cNvPr id="43" name="Rectangle 43"/>
                <p:cNvSpPr>
                  <a:spLocks noChangeArrowheads="1"/>
                </p:cNvSpPr>
                <p:nvPr/>
              </p:nvSpPr>
              <p:spPr bwMode="auto">
                <a:xfrm>
                  <a:off x="6299548" y="2761266"/>
                  <a:ext cx="1752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000" b="1" dirty="0" smtClean="0">
                      <a:latin typeface="Calibri" pitchFamily="34" charset="0"/>
                    </a:rPr>
                    <a:t>Thanksgiving Holiday</a:t>
                  </a:r>
                  <a:endParaRPr lang="en-US" sz="1000" b="1" dirty="0">
                    <a:latin typeface="Calibri" pitchFamily="34" charset="0"/>
                  </a:endParaRPr>
                </a:p>
              </p:txBody>
            </p:sp>
            <p:sp>
              <p:nvSpPr>
                <p:cNvPr id="50" name="AutoShape 18"/>
                <p:cNvSpPr>
                  <a:spLocks noChangeArrowheads="1"/>
                </p:cNvSpPr>
                <p:nvPr/>
              </p:nvSpPr>
              <p:spPr bwMode="auto">
                <a:xfrm>
                  <a:off x="6040718" y="2819400"/>
                  <a:ext cx="182630" cy="15081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CC33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5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720630" y="1981200"/>
                  <a:ext cx="2138133" cy="523220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Calibri" pitchFamily="34" charset="0"/>
                    </a:rPr>
                    <a:t>T+6 </a:t>
                  </a:r>
                  <a:r>
                    <a:rPr lang="en-US" sz="1400" dirty="0" smtClean="0">
                      <a:latin typeface="Calibri" pitchFamily="34" charset="0"/>
                    </a:rPr>
                    <a:t>2 December 10</a:t>
                  </a:r>
                </a:p>
                <a:p>
                  <a:pPr algn="ctr"/>
                  <a:r>
                    <a:rPr lang="en-US" sz="1400" dirty="0" smtClean="0">
                      <a:latin typeface="Calibri" pitchFamily="34" charset="0"/>
                    </a:rPr>
                    <a:t>Bldg 737</a:t>
                  </a:r>
                </a:p>
              </p:txBody>
            </p:sp>
            <p:sp>
              <p:nvSpPr>
                <p:cNvPr id="52" name="Rectangle 43"/>
                <p:cNvSpPr>
                  <a:spLocks noChangeArrowheads="1"/>
                </p:cNvSpPr>
                <p:nvPr/>
              </p:nvSpPr>
              <p:spPr bwMode="auto">
                <a:xfrm>
                  <a:off x="6934200" y="2331651"/>
                  <a:ext cx="1752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000" b="1" dirty="0" smtClean="0">
                      <a:latin typeface="Calibri" pitchFamily="34" charset="0"/>
                    </a:rPr>
                    <a:t>Weapons PMI</a:t>
                  </a:r>
                  <a:endParaRPr lang="en-US" sz="1000" b="1" dirty="0">
                    <a:latin typeface="Calibri" pitchFamily="34" charset="0"/>
                  </a:endParaRPr>
                </a:p>
              </p:txBody>
            </p:sp>
            <p:sp>
              <p:nvSpPr>
                <p:cNvPr id="53" name="AutoShape 18"/>
                <p:cNvSpPr>
                  <a:spLocks noChangeArrowheads="1"/>
                </p:cNvSpPr>
                <p:nvPr/>
              </p:nvSpPr>
              <p:spPr bwMode="auto">
                <a:xfrm>
                  <a:off x="6650318" y="2362200"/>
                  <a:ext cx="182630" cy="15081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CC33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dirty="0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4415067" y="1828800"/>
              <a:ext cx="4347933" cy="1102487"/>
              <a:chOff x="4415067" y="1828800"/>
              <a:chExt cx="4347933" cy="1102487"/>
            </a:xfrm>
          </p:grpSpPr>
          <p:sp>
            <p:nvSpPr>
              <p:cNvPr id="61" name="Text Box 36"/>
              <p:cNvSpPr txBox="1">
                <a:spLocks noChangeArrowheads="1"/>
              </p:cNvSpPr>
              <p:nvPr/>
            </p:nvSpPr>
            <p:spPr bwMode="auto">
              <a:xfrm>
                <a:off x="4415067" y="2362200"/>
                <a:ext cx="2138133" cy="52322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T+7 </a:t>
                </a:r>
                <a:r>
                  <a:rPr lang="en-US" sz="1400" dirty="0" smtClean="0">
                    <a:latin typeface="Calibri" pitchFamily="34" charset="0"/>
                  </a:rPr>
                  <a:t>9 Dec10</a:t>
                </a:r>
              </a:p>
              <a:p>
                <a:pPr algn="ctr"/>
                <a:r>
                  <a:rPr lang="en-US" sz="1400" dirty="0" smtClean="0">
                    <a:latin typeface="Calibri" pitchFamily="34" charset="0"/>
                  </a:rPr>
                  <a:t>TLC2</a:t>
                </a:r>
              </a:p>
            </p:txBody>
          </p:sp>
          <p:sp>
            <p:nvSpPr>
              <p:cNvPr id="62" name="Rectangle 43"/>
              <p:cNvSpPr>
                <a:spLocks noChangeArrowheads="1"/>
              </p:cNvSpPr>
              <p:nvPr/>
            </p:nvSpPr>
            <p:spPr bwMode="auto">
              <a:xfrm>
                <a:off x="6375748" y="2685066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Squad Movement Support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66" name="AutoShape 18"/>
              <p:cNvSpPr>
                <a:spLocks noChangeArrowheads="1"/>
              </p:cNvSpPr>
              <p:nvPr/>
            </p:nvSpPr>
            <p:spPr bwMode="auto">
              <a:xfrm>
                <a:off x="6116918" y="2743200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8" name="Text Box 36"/>
              <p:cNvSpPr txBox="1">
                <a:spLocks noChangeArrowheads="1"/>
              </p:cNvSpPr>
              <p:nvPr/>
            </p:nvSpPr>
            <p:spPr bwMode="auto">
              <a:xfrm>
                <a:off x="4948467" y="1828800"/>
                <a:ext cx="2138133" cy="52322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T+8 </a:t>
                </a:r>
                <a:r>
                  <a:rPr lang="en-US" sz="1400" dirty="0" smtClean="0">
                    <a:latin typeface="Calibri" pitchFamily="34" charset="0"/>
                  </a:rPr>
                  <a:t>16 December 10</a:t>
                </a:r>
              </a:p>
              <a:p>
                <a:pPr algn="ctr"/>
                <a:r>
                  <a:rPr lang="en-US" sz="1400" dirty="0" smtClean="0">
                    <a:latin typeface="Calibri" pitchFamily="34" charset="0"/>
                  </a:rPr>
                  <a:t>Call for Fire Building</a:t>
                </a:r>
              </a:p>
            </p:txBody>
          </p:sp>
          <p:sp>
            <p:nvSpPr>
              <p:cNvPr id="69" name="Rectangle 43"/>
              <p:cNvSpPr>
                <a:spLocks noChangeArrowheads="1"/>
              </p:cNvSpPr>
              <p:nvPr/>
            </p:nvSpPr>
            <p:spPr bwMode="auto">
              <a:xfrm>
                <a:off x="7010400" y="2255451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Call for Fire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70" name="AutoShape 18"/>
              <p:cNvSpPr>
                <a:spLocks noChangeArrowheads="1"/>
              </p:cNvSpPr>
              <p:nvPr/>
            </p:nvSpPr>
            <p:spPr bwMode="auto">
              <a:xfrm>
                <a:off x="6726518" y="2286000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9"/>
          <p:cNvSpPr>
            <a:spLocks noChangeShapeType="1"/>
          </p:cNvSpPr>
          <p:nvPr/>
        </p:nvSpPr>
        <p:spPr bwMode="auto">
          <a:xfrm flipV="1">
            <a:off x="1447800" y="1600200"/>
            <a:ext cx="6400800" cy="486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950912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MOS Specific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19100" y="2149475"/>
            <a:ext cx="1025525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Battle Focused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88912" y="1616075"/>
            <a:ext cx="228600" cy="228600"/>
          </a:xfrm>
          <a:prstGeom prst="diamond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2667000"/>
            <a:ext cx="228600" cy="228600"/>
          </a:xfrm>
          <a:prstGeom prst="rect">
            <a:avLst/>
          </a:prstGeom>
          <a:solidFill>
            <a:srgbClr val="B9030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085850" y="6811963"/>
            <a:ext cx="184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200" dirty="0">
              <a:latin typeface="Calibri" pitchFamily="34" charset="0"/>
            </a:endParaRPr>
          </a:p>
        </p:txBody>
      </p:sp>
      <p:sp>
        <p:nvSpPr>
          <p:cNvPr id="11276" name="Text Box 20"/>
          <p:cNvSpPr txBox="1">
            <a:spLocks noChangeArrowheads="1"/>
          </p:cNvSpPr>
          <p:nvPr/>
        </p:nvSpPr>
        <p:spPr bwMode="auto">
          <a:xfrm>
            <a:off x="1211263" y="6613525"/>
            <a:ext cx="219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 </a:t>
            </a:r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265112" y="214947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3048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PLT / </a:t>
            </a:r>
            <a:r>
              <a:rPr lang="en-US" sz="2800" b="1" dirty="0">
                <a:latin typeface="+mj-lt"/>
              </a:rPr>
              <a:t>977 </a:t>
            </a:r>
          </a:p>
          <a:p>
            <a:pPr algn="ctr"/>
            <a:r>
              <a:rPr lang="en-US" sz="2800" b="1" dirty="0">
                <a:latin typeface="+mj-lt"/>
              </a:rPr>
              <a:t>STT Highlights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64645" y="2667000"/>
            <a:ext cx="7226755" cy="3657600"/>
            <a:chOff x="1460045" y="1644502"/>
            <a:chExt cx="7226755" cy="3657600"/>
          </a:xfrm>
        </p:grpSpPr>
        <p:grpSp>
          <p:nvGrpSpPr>
            <p:cNvPr id="49" name="Group 48"/>
            <p:cNvGrpSpPr/>
            <p:nvPr/>
          </p:nvGrpSpPr>
          <p:grpSpPr>
            <a:xfrm>
              <a:off x="1460045" y="1644502"/>
              <a:ext cx="6247637" cy="3657600"/>
              <a:chOff x="2769015" y="663732"/>
              <a:chExt cx="6247637" cy="3657600"/>
            </a:xfrm>
          </p:grpSpPr>
          <p:grpSp>
            <p:nvGrpSpPr>
              <p:cNvPr id="2" name="Group 88"/>
              <p:cNvGrpSpPr/>
              <p:nvPr/>
            </p:nvGrpSpPr>
            <p:grpSpPr>
              <a:xfrm>
                <a:off x="2769015" y="663732"/>
                <a:ext cx="5003385" cy="3657600"/>
                <a:chOff x="3962400" y="-241643"/>
                <a:chExt cx="5003385" cy="3657600"/>
              </a:xfrm>
            </p:grpSpPr>
            <p:grpSp>
              <p:nvGrpSpPr>
                <p:cNvPr id="3" name="Group 60"/>
                <p:cNvGrpSpPr/>
                <p:nvPr/>
              </p:nvGrpSpPr>
              <p:grpSpPr>
                <a:xfrm>
                  <a:off x="3962400" y="-241643"/>
                  <a:ext cx="4389252" cy="3657600"/>
                  <a:chOff x="4678548" y="-821623"/>
                  <a:chExt cx="4389252" cy="3657600"/>
                </a:xfrm>
              </p:grpSpPr>
              <p:grpSp>
                <p:nvGrpSpPr>
                  <p:cNvPr id="4" name="Group 57"/>
                  <p:cNvGrpSpPr/>
                  <p:nvPr/>
                </p:nvGrpSpPr>
                <p:grpSpPr>
                  <a:xfrm>
                    <a:off x="4678548" y="-821623"/>
                    <a:ext cx="3588630" cy="3657600"/>
                    <a:chOff x="5181600" y="-1202623"/>
                    <a:chExt cx="3588630" cy="3657600"/>
                  </a:xfrm>
                </p:grpSpPr>
                <p:sp>
                  <p:nvSpPr>
                    <p:cNvPr id="1127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50355" y="-1202623"/>
                      <a:ext cx="1119909" cy="246221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BN </a:t>
                      </a:r>
                      <a:r>
                        <a:rPr lang="en-US" sz="1000" dirty="0">
                          <a:latin typeface="Calibri" pitchFamily="34" charset="0"/>
                        </a:rPr>
                        <a:t>Consolidated</a:t>
                      </a:r>
                    </a:p>
                  </p:txBody>
                </p:sp>
                <p:grpSp>
                  <p:nvGrpSpPr>
                    <p:cNvPr id="13" name="Group 55"/>
                    <p:cNvGrpSpPr/>
                    <p:nvPr/>
                  </p:nvGrpSpPr>
                  <p:grpSpPr>
                    <a:xfrm>
                      <a:off x="5181600" y="1752600"/>
                      <a:ext cx="3588630" cy="702377"/>
                      <a:chOff x="5405667" y="1600200"/>
                      <a:chExt cx="3588630" cy="702377"/>
                    </a:xfrm>
                  </p:grpSpPr>
                  <p:sp>
                    <p:nvSpPr>
                      <p:cNvPr id="57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05667" y="1600200"/>
                        <a:ext cx="2138133" cy="523220"/>
                      </a:xfrm>
                      <a:prstGeom prst="rect">
                        <a:avLst/>
                      </a:prstGeom>
                      <a:noFill/>
                      <a:ln w="12700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T </a:t>
                        </a:r>
                        <a:r>
                          <a:rPr lang="en-US" sz="1400" dirty="0" smtClean="0">
                            <a:latin typeface="Calibri" pitchFamily="34" charset="0"/>
                          </a:rPr>
                          <a:t>21 October 10</a:t>
                        </a:r>
                      </a:p>
                      <a:p>
                        <a:pPr algn="ctr"/>
                        <a:r>
                          <a:rPr lang="en-US" sz="1400" dirty="0" smtClean="0">
                            <a:latin typeface="Calibri" pitchFamily="34" charset="0"/>
                          </a:rPr>
                          <a:t>MRAP Trainer</a:t>
                        </a:r>
                        <a:endParaRPr lang="en-US" sz="1400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84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41697" y="2056356"/>
                        <a:ext cx="1752600" cy="24622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latin typeface="Calibri" pitchFamily="34" charset="0"/>
                          </a:rPr>
                          <a:t>MRAP Egress Trainer </a:t>
                        </a:r>
                        <a:endParaRPr lang="en-US" sz="1000" b="1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85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982867" y="2057400"/>
                        <a:ext cx="182630" cy="1508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33CC33"/>
                      </a:solidFill>
                      <a:ln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dirty="0">
                          <a:latin typeface="Calibri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59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59815" y="1676400"/>
                    <a:ext cx="2138133" cy="523220"/>
                  </a:xfrm>
                  <a:prstGeom prst="rect">
                    <a:avLst/>
                  </a:prstGeom>
                  <a:noFill/>
                  <a:ln w="12700" algn="ctr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latin typeface="Calibri" pitchFamily="34" charset="0"/>
                      </a:rPr>
                      <a:t>T+1 </a:t>
                    </a:r>
                    <a:r>
                      <a:rPr lang="en-US" sz="1400" dirty="0" smtClean="0">
                        <a:latin typeface="Calibri" pitchFamily="34" charset="0"/>
                      </a:rPr>
                      <a:t>28 October 10</a:t>
                    </a:r>
                  </a:p>
                  <a:p>
                    <a:pPr algn="ctr"/>
                    <a:r>
                      <a:rPr lang="en-US" sz="1400" dirty="0" smtClean="0">
                        <a:latin typeface="Calibri" pitchFamily="34" charset="0"/>
                      </a:rPr>
                      <a:t>Fort Bliss, TX</a:t>
                    </a:r>
                  </a:p>
                </p:txBody>
              </p:sp>
              <p:sp>
                <p:nvSpPr>
                  <p:cNvPr id="60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7315200" y="2056356"/>
                    <a:ext cx="175260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000" b="1" dirty="0" smtClean="0">
                        <a:latin typeface="Calibri" pitchFamily="34" charset="0"/>
                      </a:rPr>
                      <a:t>Detainee OPS Training</a:t>
                    </a:r>
                    <a:endParaRPr lang="en-US" sz="10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86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7056370" y="2057400"/>
                    <a:ext cx="182630" cy="150813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33CC33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dirty="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734534"/>
                  <a:ext cx="2138133" cy="523220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Calibri" pitchFamily="34" charset="0"/>
                    </a:rPr>
                    <a:t>T+2  </a:t>
                  </a:r>
                  <a:r>
                    <a:rPr lang="en-US" sz="1400" dirty="0" smtClean="0">
                      <a:latin typeface="Calibri" pitchFamily="34" charset="0"/>
                    </a:rPr>
                    <a:t>4 November 10</a:t>
                  </a:r>
                </a:p>
                <a:p>
                  <a:pPr algn="ctr"/>
                  <a:r>
                    <a:rPr lang="en-US" sz="1400" dirty="0" smtClean="0">
                      <a:latin typeface="Calibri" pitchFamily="34" charset="0"/>
                    </a:rPr>
                    <a:t>Fort Bliss, TX</a:t>
                  </a:r>
                </a:p>
              </p:txBody>
            </p:sp>
            <p:sp>
              <p:nvSpPr>
                <p:cNvPr id="87" name="Rectangle 43"/>
                <p:cNvSpPr>
                  <a:spLocks noChangeArrowheads="1"/>
                </p:cNvSpPr>
                <p:nvPr/>
              </p:nvSpPr>
              <p:spPr bwMode="auto">
                <a:xfrm>
                  <a:off x="7213185" y="2114490"/>
                  <a:ext cx="1752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000" b="1" dirty="0" smtClean="0">
                      <a:latin typeface="Calibri" pitchFamily="34" charset="0"/>
                    </a:rPr>
                    <a:t>Detainee OPS Training</a:t>
                  </a:r>
                  <a:endParaRPr lang="en-US" sz="1000" b="1" dirty="0">
                    <a:latin typeface="Calibri" pitchFamily="34" charset="0"/>
                  </a:endParaRPr>
                </a:p>
              </p:txBody>
            </p:sp>
            <p:sp>
              <p:nvSpPr>
                <p:cNvPr id="88" name="AutoShape 18"/>
                <p:cNvSpPr>
                  <a:spLocks noChangeArrowheads="1"/>
                </p:cNvSpPr>
                <p:nvPr/>
              </p:nvSpPr>
              <p:spPr bwMode="auto">
                <a:xfrm>
                  <a:off x="6954355" y="2115534"/>
                  <a:ext cx="182630" cy="15081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CC33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4440882" y="2286000"/>
                <a:ext cx="2138133" cy="30777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T+3 </a:t>
                </a:r>
                <a:r>
                  <a:rPr lang="en-US" sz="1400" dirty="0" smtClean="0">
                    <a:latin typeface="Calibri" pitchFamily="34" charset="0"/>
                  </a:rPr>
                  <a:t>11 November 10</a:t>
                </a:r>
              </a:p>
            </p:txBody>
          </p:sp>
          <p:sp>
            <p:nvSpPr>
              <p:cNvPr id="54" name="Rectangle 43"/>
              <p:cNvSpPr>
                <a:spLocks noChangeArrowheads="1"/>
              </p:cNvSpPr>
              <p:nvPr/>
            </p:nvSpPr>
            <p:spPr bwMode="auto">
              <a:xfrm>
                <a:off x="6629400" y="2573179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Block Leave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55" name="AutoShape 18"/>
              <p:cNvSpPr>
                <a:spLocks noChangeArrowheads="1"/>
              </p:cNvSpPr>
              <p:nvPr/>
            </p:nvSpPr>
            <p:spPr bwMode="auto">
              <a:xfrm>
                <a:off x="6370570" y="2553624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5029200" y="1902023"/>
                <a:ext cx="2138133" cy="30777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T+4 </a:t>
                </a:r>
                <a:r>
                  <a:rPr lang="en-US" sz="1400" dirty="0" smtClean="0">
                    <a:latin typeface="Calibri" pitchFamily="34" charset="0"/>
                  </a:rPr>
                  <a:t>18 November 10</a:t>
                </a:r>
              </a:p>
            </p:txBody>
          </p:sp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>
                <a:off x="7264052" y="2065875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Block Leave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61" name="AutoShape 18"/>
              <p:cNvSpPr>
                <a:spLocks noChangeArrowheads="1"/>
              </p:cNvSpPr>
              <p:nvPr/>
            </p:nvSpPr>
            <p:spPr bwMode="auto">
              <a:xfrm>
                <a:off x="6980170" y="2096424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111030" y="2111882"/>
              <a:ext cx="4575770" cy="895605"/>
              <a:chOff x="4111030" y="2111882"/>
              <a:chExt cx="4575770" cy="895605"/>
            </a:xfrm>
          </p:grpSpPr>
          <p:sp>
            <p:nvSpPr>
              <p:cNvPr id="63" name="Text Box 36"/>
              <p:cNvSpPr txBox="1">
                <a:spLocks noChangeArrowheads="1"/>
              </p:cNvSpPr>
              <p:nvPr/>
            </p:nvSpPr>
            <p:spPr bwMode="auto">
              <a:xfrm>
                <a:off x="4111030" y="2551776"/>
                <a:ext cx="2138133" cy="30777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T+5 </a:t>
                </a:r>
                <a:r>
                  <a:rPr lang="en-US" sz="1400" dirty="0" smtClean="0">
                    <a:latin typeface="Calibri" pitchFamily="34" charset="0"/>
                  </a:rPr>
                  <a:t>25 November 10</a:t>
                </a:r>
              </a:p>
            </p:txBody>
          </p:sp>
          <p:sp>
            <p:nvSpPr>
              <p:cNvPr id="64" name="Rectangle 43"/>
              <p:cNvSpPr>
                <a:spLocks noChangeArrowheads="1"/>
              </p:cNvSpPr>
              <p:nvPr/>
            </p:nvSpPr>
            <p:spPr bwMode="auto">
              <a:xfrm>
                <a:off x="6299548" y="2761266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Thanksgiving Holiday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65" name="AutoShape 18"/>
              <p:cNvSpPr>
                <a:spLocks noChangeArrowheads="1"/>
              </p:cNvSpPr>
              <p:nvPr/>
            </p:nvSpPr>
            <p:spPr bwMode="auto">
              <a:xfrm>
                <a:off x="6040718" y="2819400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8" name="Text Box 36"/>
              <p:cNvSpPr txBox="1">
                <a:spLocks noChangeArrowheads="1"/>
              </p:cNvSpPr>
              <p:nvPr/>
            </p:nvSpPr>
            <p:spPr bwMode="auto">
              <a:xfrm>
                <a:off x="4800600" y="2111882"/>
                <a:ext cx="2138133" cy="52322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T+6 </a:t>
                </a:r>
                <a:r>
                  <a:rPr lang="en-US" sz="1400" dirty="0" smtClean="0">
                    <a:latin typeface="Calibri" pitchFamily="34" charset="0"/>
                  </a:rPr>
                  <a:t>2 December 10</a:t>
                </a:r>
              </a:p>
              <a:p>
                <a:pPr algn="ctr"/>
                <a:r>
                  <a:rPr lang="en-US" sz="1400" dirty="0" smtClean="0">
                    <a:latin typeface="Calibri" pitchFamily="34" charset="0"/>
                  </a:rPr>
                  <a:t>BCTC</a:t>
                </a:r>
              </a:p>
            </p:txBody>
          </p:sp>
          <p:sp>
            <p:nvSpPr>
              <p:cNvPr id="69" name="Rectangle 43"/>
              <p:cNvSpPr>
                <a:spLocks noChangeArrowheads="1"/>
              </p:cNvSpPr>
              <p:nvPr/>
            </p:nvSpPr>
            <p:spPr bwMode="auto">
              <a:xfrm>
                <a:off x="6934200" y="2331651"/>
                <a:ext cx="17526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>
                    <a:latin typeface="Calibri" pitchFamily="34" charset="0"/>
                  </a:rPr>
                  <a:t>JPQC Training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70" name="AutoShape 18"/>
              <p:cNvSpPr>
                <a:spLocks noChangeArrowheads="1"/>
              </p:cNvSpPr>
              <p:nvPr/>
            </p:nvSpPr>
            <p:spPr bwMode="auto">
              <a:xfrm>
                <a:off x="6650318" y="2362200"/>
                <a:ext cx="182630" cy="150813"/>
              </a:xfrm>
              <a:prstGeom prst="triangle">
                <a:avLst>
                  <a:gd name="adj" fmla="val 50000"/>
                </a:avLst>
              </a:prstGeom>
              <a:solidFill>
                <a:srgbClr val="33CC33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latin typeface="Calibri" pitchFamily="34" charset="0"/>
                </a:endParaRPr>
              </a:p>
            </p:txBody>
          </p:sp>
        </p:grpSp>
      </p:grp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4038600" y="2667000"/>
            <a:ext cx="2138133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T+7 </a:t>
            </a:r>
            <a:r>
              <a:rPr lang="en-US" sz="1400" dirty="0" smtClean="0">
                <a:latin typeface="Calibri" pitchFamily="34" charset="0"/>
              </a:rPr>
              <a:t>9 December 10</a:t>
            </a:r>
          </a:p>
          <a:p>
            <a:pPr algn="ctr"/>
            <a:r>
              <a:rPr lang="en-US" sz="1400" dirty="0" smtClean="0">
                <a:latin typeface="Calibri" pitchFamily="34" charset="0"/>
              </a:rPr>
              <a:t>Range 2 / TLC 2</a:t>
            </a:r>
          </a:p>
        </p:txBody>
      </p:sp>
      <p:sp>
        <p:nvSpPr>
          <p:cNvPr id="51" name="Rectangle 43"/>
          <p:cNvSpPr>
            <a:spLocks noChangeArrowheads="1"/>
          </p:cNvSpPr>
          <p:nvPr/>
        </p:nvSpPr>
        <p:spPr bwMode="auto">
          <a:xfrm>
            <a:off x="6172200" y="2886769"/>
            <a:ext cx="2057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Calibri" pitchFamily="34" charset="0"/>
              </a:rPr>
              <a:t>M9 Range / Squad Movements LFX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52" name="AutoShape 18"/>
          <p:cNvSpPr>
            <a:spLocks noChangeArrowheads="1"/>
          </p:cNvSpPr>
          <p:nvPr/>
        </p:nvSpPr>
        <p:spPr bwMode="auto">
          <a:xfrm>
            <a:off x="5888318" y="2917318"/>
            <a:ext cx="182630" cy="150813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4597052" y="2219980"/>
            <a:ext cx="2138133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T+8 </a:t>
            </a:r>
            <a:r>
              <a:rPr lang="en-US" sz="1400" dirty="0" smtClean="0">
                <a:latin typeface="Calibri" pitchFamily="34" charset="0"/>
              </a:rPr>
              <a:t>16 December 10</a:t>
            </a:r>
          </a:p>
          <a:p>
            <a:pPr algn="ctr"/>
            <a:r>
              <a:rPr lang="en-US" sz="1400" dirty="0" smtClean="0">
                <a:latin typeface="Calibri" pitchFamily="34" charset="0"/>
              </a:rPr>
              <a:t>Bldg 223</a:t>
            </a:r>
          </a:p>
        </p:txBody>
      </p:sp>
      <p:sp>
        <p:nvSpPr>
          <p:cNvPr id="71" name="Rectangle 43"/>
          <p:cNvSpPr>
            <a:spLocks noChangeArrowheads="1"/>
          </p:cNvSpPr>
          <p:nvPr/>
        </p:nvSpPr>
        <p:spPr bwMode="auto">
          <a:xfrm>
            <a:off x="6730652" y="2439749"/>
            <a:ext cx="1752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Calibri" pitchFamily="34" charset="0"/>
              </a:rPr>
              <a:t>Opportunity Training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72" name="AutoShape 18"/>
          <p:cNvSpPr>
            <a:spLocks noChangeArrowheads="1"/>
          </p:cNvSpPr>
          <p:nvPr/>
        </p:nvSpPr>
        <p:spPr bwMode="auto">
          <a:xfrm>
            <a:off x="6446770" y="2470298"/>
            <a:ext cx="182630" cy="150813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smtClean="0"/>
              <a:t>977th On-Post Schools</a:t>
            </a:r>
            <a:br>
              <a:rPr lang="en-US" sz="2800" b="1" smtClean="0"/>
            </a:br>
            <a:r>
              <a:rPr lang="en-US" sz="2800" b="1" smtClean="0"/>
              <a:t>(Page 1 of 2)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748748"/>
              </p:ext>
            </p:extLst>
          </p:nvPr>
        </p:nvGraphicFramePr>
        <p:xfrm>
          <a:off x="228600" y="1447800"/>
          <a:ext cx="8791575" cy="4783138"/>
        </p:xfrm>
        <a:graphic>
          <a:graphicData uri="http://schemas.openxmlformats.org/presentationml/2006/ole">
            <p:oleObj spid="_x0000_s5946373" name="Worksheet" r:id="rId4" imgW="5495841" imgH="24383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smtClean="0"/>
              <a:t>977th On-Post Schools</a:t>
            </a:r>
            <a:br>
              <a:rPr lang="en-US" sz="2800" b="1" smtClean="0"/>
            </a:br>
            <a:r>
              <a:rPr lang="en-US" sz="2800" b="1" smtClean="0"/>
              <a:t>(Page 2 of 2)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2137480"/>
              </p:ext>
            </p:extLst>
          </p:nvPr>
        </p:nvGraphicFramePr>
        <p:xfrm>
          <a:off x="228600" y="1447800"/>
          <a:ext cx="8791575" cy="1608138"/>
        </p:xfrm>
        <a:graphic>
          <a:graphicData uri="http://schemas.openxmlformats.org/presentationml/2006/ole">
            <p:oleObj spid="_x0000_s5947397" name="Worksheet" r:id="rId4" imgW="5495841" imgH="81924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304800"/>
            <a:ext cx="7772400" cy="1774825"/>
          </a:xfrm>
        </p:spPr>
        <p:txBody>
          <a:bodyPr/>
          <a:lstStyle/>
          <a:p>
            <a:pPr eaLnBrk="1" hangingPunct="1"/>
            <a:r>
              <a:rPr lang="en-US" sz="2800" b="1" smtClean="0"/>
              <a:t>977th Off-Post Schools</a:t>
            </a:r>
            <a:br>
              <a:rPr lang="en-US" sz="2800" b="1" smtClean="0"/>
            </a:br>
            <a:r>
              <a:rPr lang="en-US" sz="2800" b="1" smtClean="0"/>
              <a:t>(Page 1 of 1)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8806504"/>
              </p:ext>
            </p:extLst>
          </p:nvPr>
        </p:nvGraphicFramePr>
        <p:xfrm>
          <a:off x="152400" y="1524000"/>
          <a:ext cx="8882063" cy="1276350"/>
        </p:xfrm>
        <a:graphic>
          <a:graphicData uri="http://schemas.openxmlformats.org/presentationml/2006/ole">
            <p:oleObj spid="_x0000_s5948421" name="Worksheet" r:id="rId4" imgW="5991343" imgH="81924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163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smtClean="0"/>
              <a:t>977th NCOES Schools</a:t>
            </a:r>
            <a:br>
              <a:rPr lang="en-US" sz="2800" b="1" smtClean="0"/>
            </a:br>
            <a:r>
              <a:rPr lang="en-US" sz="2800" b="1" smtClean="0"/>
              <a:t>(Page 1 of 1)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2721776"/>
              </p:ext>
            </p:extLst>
          </p:nvPr>
        </p:nvGraphicFramePr>
        <p:xfrm>
          <a:off x="304800" y="1447800"/>
          <a:ext cx="8588375" cy="2746375"/>
        </p:xfrm>
        <a:graphic>
          <a:graphicData uri="http://schemas.openxmlformats.org/presentationml/2006/ole">
            <p:oleObj spid="_x0000_s5949445" name="Worksheet" r:id="rId4" imgW="6143743" imgH="162877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479925" y="3048000"/>
            <a:ext cx="85407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593796" name="Text Box 4"/>
          <p:cNvSpPr txBox="1">
            <a:spLocks noChangeArrowheads="1"/>
          </p:cNvSpPr>
          <p:nvPr/>
        </p:nvSpPr>
        <p:spPr bwMode="auto">
          <a:xfrm>
            <a:off x="1995488" y="225425"/>
            <a:ext cx="5160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solidFill>
                  <a:srgbClr val="00A000"/>
                </a:solidFill>
              </a:rPr>
              <a:t>977</a:t>
            </a:r>
            <a:r>
              <a:rPr lang="en-US" sz="4400" b="1" baseline="30000" dirty="0">
                <a:solidFill>
                  <a:srgbClr val="00A000"/>
                </a:solidFill>
              </a:rPr>
              <a:t>th</a:t>
            </a:r>
            <a:r>
              <a:rPr lang="en-US" sz="4400" b="1" dirty="0">
                <a:solidFill>
                  <a:srgbClr val="00A000"/>
                </a:solidFill>
              </a:rPr>
              <a:t> MP Company</a:t>
            </a:r>
          </a:p>
        </p:txBody>
      </p:sp>
      <p:sp>
        <p:nvSpPr>
          <p:cNvPr id="2593797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830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dirty="0"/>
              <a:t>“</a:t>
            </a:r>
            <a:r>
              <a:rPr lang="en-US" sz="6600" b="1" dirty="0"/>
              <a:t>RAIDERS</a:t>
            </a:r>
            <a:r>
              <a:rPr lang="en-US" sz="6600" dirty="0"/>
              <a:t>”</a:t>
            </a:r>
          </a:p>
        </p:txBody>
      </p:sp>
      <p:pic>
        <p:nvPicPr>
          <p:cNvPr id="12293" name="Picture 8" descr="MP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63" y="1590675"/>
            <a:ext cx="28860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9"/>
          <p:cNvSpPr>
            <a:spLocks noChangeArrowheads="1"/>
          </p:cNvSpPr>
          <p:nvPr/>
        </p:nvSpPr>
        <p:spPr bwMode="auto">
          <a:xfrm>
            <a:off x="1628775" y="552450"/>
            <a:ext cx="5867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UPCOMING RANGES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09713"/>
          <a:ext cx="8726344" cy="1869243"/>
        </p:xfrm>
        <a:graphic>
          <a:graphicData uri="http://schemas.openxmlformats.org/drawingml/2006/table">
            <a:tbl>
              <a:tblPr/>
              <a:tblGrid>
                <a:gridCol w="524203"/>
                <a:gridCol w="823749"/>
                <a:gridCol w="1087950"/>
                <a:gridCol w="748862"/>
                <a:gridCol w="823749"/>
                <a:gridCol w="673976"/>
                <a:gridCol w="1273067"/>
                <a:gridCol w="969469"/>
                <a:gridCol w="1801319"/>
              </a:tblGrid>
              <a:tr h="5589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UNIT</a:t>
                      </a: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 581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PICK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RNLT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AMMO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RC REPORT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STATUS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/ REMARKS</a:t>
                      </a:r>
                    </a:p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As of:  11 AUG 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16-17 NOV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 (M249/M9)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Reserved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7-8 DEC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 (M4/M249)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 DEC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(M9)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ChangeArrowheads="1"/>
          </p:cNvSpPr>
          <p:nvPr/>
        </p:nvSpPr>
        <p:spPr bwMode="auto">
          <a:xfrm>
            <a:off x="1628775" y="552450"/>
            <a:ext cx="5867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TRAINING REQUESTS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466850"/>
          <a:ext cx="8839200" cy="1273480"/>
        </p:xfrm>
        <a:graphic>
          <a:graphicData uri="http://schemas.openxmlformats.org/drawingml/2006/table">
            <a:tbl>
              <a:tblPr/>
              <a:tblGrid>
                <a:gridCol w="1262742"/>
                <a:gridCol w="1475063"/>
                <a:gridCol w="3832927"/>
                <a:gridCol w="2268468"/>
              </a:tblGrid>
              <a:tr h="29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REQUEST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18-19 OCT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IED Lane Training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Reserved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 OCT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MRAP HEAT Trainer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Reserved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977</a:t>
                      </a:r>
                      <a:r>
                        <a:rPr lang="en-US" sz="1200" b="1" i="0" u="none" strike="noStrike" baseline="30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8-9 DEC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TLC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Reserved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1447800"/>
          <a:ext cx="8351838" cy="5143500"/>
        </p:xfrm>
        <a:graphic>
          <a:graphicData uri="http://schemas.openxmlformats.org/presentationml/2006/ole">
            <p:oleObj spid="_x0000_s5331973" name="Worksheet" r:id="rId4" imgW="7467600" imgH="4543357" progId="Excel.Shee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6130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APFT Individual Training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362200" y="533400"/>
            <a:ext cx="4052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+mj-lt"/>
              </a:rPr>
              <a:t>Weapon Qualifications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52400" y="1828800"/>
          <a:ext cx="8839200" cy="2667000"/>
        </p:xfrm>
        <a:graphic>
          <a:graphicData uri="http://schemas.openxmlformats.org/presentationml/2006/ole">
            <p:oleObj spid="_x0000_s5340165" name="Worksheet" r:id="rId4" imgW="8886943" imgH="2609985" progId="Excel.Sheet.8">
              <p:embed/>
            </p:oleObj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9812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751013" y="381000"/>
            <a:ext cx="5030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 b="1" dirty="0">
                <a:latin typeface="Calibri" pitchFamily="34" charset="0"/>
              </a:rPr>
              <a:t>Weapon Qualifications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2400" y="1676400"/>
          <a:ext cx="8839200" cy="3371850"/>
        </p:xfrm>
        <a:graphic>
          <a:graphicData uri="http://schemas.openxmlformats.org/presentationml/2006/ole">
            <p:oleObj spid="_x0000_s5341189" name="Worksheet" r:id="rId4" imgW="9124849" imgH="344818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63246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008000"/>
                </a:solidFill>
              </a:rPr>
              <a:t>GREEN</a:t>
            </a:r>
            <a:r>
              <a:rPr lang="en-US" b="1"/>
              <a:t> = 100%          </a:t>
            </a:r>
            <a:r>
              <a:rPr lang="en-US" b="1">
                <a:solidFill>
                  <a:srgbClr val="FFCC00"/>
                </a:solidFill>
              </a:rPr>
              <a:t>AMBER</a:t>
            </a:r>
            <a:r>
              <a:rPr lang="en-US" b="1"/>
              <a:t> = 75%-99%          </a:t>
            </a:r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= 0%-74%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4600" y="395288"/>
            <a:ext cx="430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MANDATORY TRAINING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52400" y="1447800"/>
          <a:ext cx="8839200" cy="4860925"/>
        </p:xfrm>
        <a:graphic>
          <a:graphicData uri="http://schemas.openxmlformats.org/presentationml/2006/ole">
            <p:oleObj spid="_x0000_s5890053" name="Worksheet" r:id="rId4" imgW="6838849" imgH="423855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96913" y="331788"/>
            <a:ext cx="1841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3200" b="1" dirty="0">
              <a:cs typeface="Arial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81000" y="6491288"/>
            <a:ext cx="830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8000"/>
                </a:solidFill>
                <a:cs typeface="Arial" charset="0"/>
              </a:rPr>
              <a:t>GREEN</a:t>
            </a:r>
            <a:r>
              <a:rPr lang="en-US" b="1" dirty="0">
                <a:cs typeface="Arial" charset="0"/>
              </a:rPr>
              <a:t> = 100%          </a:t>
            </a:r>
            <a:r>
              <a:rPr lang="en-US" b="1" dirty="0">
                <a:solidFill>
                  <a:srgbClr val="FFCC00"/>
                </a:solidFill>
                <a:cs typeface="Arial" charset="0"/>
              </a:rPr>
              <a:t>AMBER</a:t>
            </a:r>
            <a:r>
              <a:rPr lang="en-US" b="1" dirty="0">
                <a:cs typeface="Arial" charset="0"/>
              </a:rPr>
              <a:t> = 75%-99%         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RED</a:t>
            </a:r>
            <a:r>
              <a:rPr lang="en-US" b="1" dirty="0">
                <a:cs typeface="Arial" charset="0"/>
              </a:rPr>
              <a:t> = 0%-74%</a:t>
            </a:r>
          </a:p>
        </p:txBody>
      </p:sp>
      <p:sp>
        <p:nvSpPr>
          <p:cNvPr id="6148" name="Title 5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UNIT READINESS</a:t>
            </a:r>
          </a:p>
        </p:txBody>
      </p:sp>
      <p:graphicFrame>
        <p:nvGraphicFramePr>
          <p:cNvPr id="297472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8978602"/>
              </p:ext>
            </p:extLst>
          </p:nvPr>
        </p:nvGraphicFramePr>
        <p:xfrm>
          <a:off x="228600" y="1447800"/>
          <a:ext cx="8534400" cy="4960317"/>
        </p:xfrm>
        <a:graphic>
          <a:graphicData uri="http://schemas.openxmlformats.org/drawingml/2006/table">
            <a:tbl>
              <a:tblPr/>
              <a:tblGrid>
                <a:gridCol w="2133600"/>
                <a:gridCol w="1600200"/>
                <a:gridCol w="838200"/>
                <a:gridCol w="2438400"/>
                <a:gridCol w="1524000"/>
              </a:tblGrid>
              <a:tr h="40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DEPLOY</a:t>
                      </a:r>
                    </a:p>
                  </a:txBody>
                  <a:tcPr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Required IAW FR REG 350-1</a:t>
                      </a:r>
                    </a:p>
                  </a:txBody>
                  <a:tcPr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# QUAL</a:t>
                      </a:r>
                    </a:p>
                  </a:txBody>
                  <a:tcPr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NAMES</a:t>
                      </a:r>
                    </a:p>
                  </a:txBody>
                  <a:tcPr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CLASS DATE</a:t>
                      </a:r>
                    </a:p>
                  </a:txBody>
                  <a:tcPr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470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UMO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(1 Officer, 1 NCO)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HAZMAT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(1 Officer, 1 NCO)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AMMO HANDLER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per Co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 SANITATION TEAM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(1 NCO, 1 Soldier)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UPL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per Co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SGT Miller 18-22 Oct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SAFETY OFFICER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SSG or Above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COMBATIVES LEVEL II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per Co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 of Company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72/120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10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ARMS MAINT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per Co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MAIL HANDLER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 Co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PFC Newbury, CPL Marroquin – TBD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PFC Collins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Group 2"/>
          <p:cNvGraphicFramePr>
            <a:graphicFrameLocks noGrp="1"/>
          </p:cNvGraphicFramePr>
          <p:nvPr/>
        </p:nvGraphicFramePr>
        <p:xfrm>
          <a:off x="228600" y="1524000"/>
          <a:ext cx="8763000" cy="5026025"/>
        </p:xfrm>
        <a:graphic>
          <a:graphicData uri="http://schemas.openxmlformats.org/drawingml/2006/table">
            <a:tbl>
              <a:tblPr/>
              <a:tblGrid>
                <a:gridCol w="1524000"/>
                <a:gridCol w="2590800"/>
                <a:gridCol w="2514600"/>
                <a:gridCol w="2133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Training 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Reason Not Conducted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 Rescheduled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49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1628775" y="402874"/>
            <a:ext cx="58674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Planned but NOT Conducted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62130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+mn-lt"/>
                <a:cs typeface="+mn-cs"/>
              </a:rPr>
              <a:t>11 – 15 Oct 10</a:t>
            </a:r>
            <a:endParaRPr lang="en-US" sz="28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cs typeface="+mn-cs"/>
              </a:rPr>
              <a:t>AAR COMMENTS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/>
        </p:nvGraphicFramePr>
        <p:xfrm>
          <a:off x="205154" y="1416840"/>
          <a:ext cx="8763000" cy="5288760"/>
        </p:xfrm>
        <a:graphic>
          <a:graphicData uri="http://schemas.openxmlformats.org/drawingml/2006/table">
            <a:tbl>
              <a:tblPr/>
              <a:tblGrid>
                <a:gridCol w="2919046"/>
                <a:gridCol w="2822942"/>
                <a:gridCol w="3021012"/>
              </a:tblGrid>
              <a:tr h="35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What was Supposed to Happen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What Actually Happened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Sustain / Improve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930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1: CO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APFT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2: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1: CO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APFT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2: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1: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Sustains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King Field House for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/SU allowed Soldiers to stay warm while waiting due to the large numbers.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Soldier’s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APFT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 day 2 allowed leaders to watch form, motivate Soldiers, and pace them on the run.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Improve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Focus on correct form in PT sessions prior to the APFT to correct it early.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2: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Sustains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day room provides a classroom atmosphere with full use of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PPT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white board with ample space to perform practical exercises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Medics were able to drive home the purpose of every Soldier 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through personal stories and pictures. Added realism.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Improve</a:t>
                      </a:r>
                    </a:p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should be given a full week, the class seemed rushed.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4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(18 – 22 October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06908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CBRN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PLT: IED 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IED Lane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IED 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IED Lane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MRAP Egress Trainer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MRAP Trainer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PLT: Fort Bliss Prep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Fort Bliss Prep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5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T+1)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(25 – 29 October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394716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Facilities and Work Orders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Oct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6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T+2)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(1-5 November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394716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Weapons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New Comers Brief / Payday Activities (Class A’s)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Detainee Ops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8071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 Bliss, TX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7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T+3)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(8-12 November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394716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Commo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FRG Meeting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ACS Annex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ISOPREP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 NCO/SOM Board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Veterans Day Holiday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Training Holiday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1600200" y="208181"/>
            <a:ext cx="586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Training Week # </a:t>
            </a:r>
            <a:r>
              <a:rPr lang="en-US" sz="2800" b="1" dirty="0" smtClean="0">
                <a:latin typeface="+mn-lt"/>
              </a:rPr>
              <a:t>8</a:t>
            </a:r>
            <a:r>
              <a:rPr lang="en-US" sz="2800" b="1" dirty="0" smtClean="0">
                <a:latin typeface="+mn-lt"/>
                <a:cs typeface="+mn-cs"/>
              </a:rPr>
              <a:t> </a:t>
            </a:r>
            <a:r>
              <a:rPr lang="en-US" sz="2800" b="1" dirty="0">
                <a:latin typeface="+mn-lt"/>
                <a:cs typeface="+mn-cs"/>
              </a:rPr>
              <a:t>(</a:t>
            </a:r>
            <a:r>
              <a:rPr lang="en-US" sz="2800" b="1" dirty="0" smtClean="0">
                <a:latin typeface="+mn-lt"/>
                <a:cs typeface="+mn-cs"/>
              </a:rPr>
              <a:t>T+4)</a:t>
            </a:r>
            <a:endParaRPr lang="en-US" sz="2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+mn-cs"/>
              </a:rPr>
              <a:t>(15-19 November 2010</a:t>
            </a:r>
            <a:r>
              <a:rPr lang="en-US" sz="2800" b="1" dirty="0">
                <a:latin typeface="+mn-lt"/>
                <a:cs typeface="+mn-cs"/>
              </a:rPr>
              <a:t>) </a:t>
            </a:r>
            <a:br>
              <a:rPr lang="en-US" sz="2800" b="1" dirty="0">
                <a:latin typeface="+mn-lt"/>
                <a:cs typeface="+mn-cs"/>
              </a:rPr>
            </a:br>
            <a:r>
              <a:rPr lang="en-US" sz="2800" b="1" dirty="0">
                <a:latin typeface="+mn-lt"/>
                <a:cs typeface="+mn-cs"/>
              </a:rPr>
              <a:t>Training Highlights</a:t>
            </a:r>
          </a:p>
        </p:txBody>
      </p:sp>
      <p:graphicFrame>
        <p:nvGraphicFramePr>
          <p:cNvPr id="2983940" name="Group 4"/>
          <p:cNvGraphicFramePr>
            <a:graphicFrameLocks noGrp="1"/>
          </p:cNvGraphicFramePr>
          <p:nvPr/>
        </p:nvGraphicFramePr>
        <p:xfrm>
          <a:off x="228600" y="1584960"/>
          <a:ext cx="8610600" cy="4160520"/>
        </p:xfrm>
        <a:graphic>
          <a:graphicData uri="http://schemas.openxmlformats.org/drawingml/2006/table">
            <a:tbl>
              <a:tblPr/>
              <a:tblGrid>
                <a:gridCol w="988413"/>
                <a:gridCol w="4105716"/>
                <a:gridCol w="1824764"/>
                <a:gridCol w="912382"/>
                <a:gridCol w="779325"/>
              </a:tblGrid>
              <a:tr h="29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Maintenance: CBRN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 Due: X-35, X-38T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M249 Range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 SRP (45 Soldiers)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SRP 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M9 Range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Maintenance SRP (45 Soldiers)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SRP 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Company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Range Recovery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Bldg 8300/223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2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Nov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HQ, 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BN Sports Day (Football)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PLT: Block Leave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 Riley 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253" name="Rectangle 3"/>
          <p:cNvSpPr>
            <a:spLocks noChangeArrowheads="1"/>
          </p:cNvSpPr>
          <p:nvPr/>
        </p:nvSpPr>
        <p:spPr bwMode="auto">
          <a:xfrm>
            <a:off x="685800" y="6324600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L: Land		A: Ammo		F: Facility		T: Trainers Certified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2436</Words>
  <Application>Microsoft Office PowerPoint</Application>
  <PresentationFormat>On-screen Show (4:3)</PresentationFormat>
  <Paragraphs>904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1_Default Design</vt:lpstr>
      <vt:lpstr>Office Theme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977th On-Post Schools (Page 1 of 2)</vt:lpstr>
      <vt:lpstr>977th On-Post Schools (Page 2 of 2)</vt:lpstr>
      <vt:lpstr>977th Off-Post Schools (Page 1 of 1)</vt:lpstr>
      <vt:lpstr>977th NCOES Schools (Page 1 of 1)</vt:lpstr>
      <vt:lpstr>Slide 20</vt:lpstr>
      <vt:lpstr>Slide 21</vt:lpstr>
      <vt:lpstr>Slide 22</vt:lpstr>
      <vt:lpstr>Slide 23</vt:lpstr>
      <vt:lpstr>Slide 24</vt:lpstr>
      <vt:lpstr>Slide 25</vt:lpstr>
      <vt:lpstr>UNIT READINESS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2014-12-04T16:38:58Z</dcterms:created>
  <dcterms:modified xsi:type="dcterms:W3CDTF">2014-12-04T16:44:10Z</dcterms:modified>
</cp:coreProperties>
</file>